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notesSlides/notesSlide8.xml" ContentType="application/vnd.openxmlformats-officedocument.presentationml.notesSlide+xml"/>
  <Override PartName="/ppt/charts/chart3.xml" ContentType="application/vnd.openxmlformats-officedocument.drawingml.chart+xml"/>
  <Override PartName="/ppt/drawings/drawing3.xml" ContentType="application/vnd.openxmlformats-officedocument.drawingml.chartshapes+xml"/>
  <Override PartName="/ppt/notesSlides/notesSlide9.xml" ContentType="application/vnd.openxmlformats-officedocument.presentationml.notesSlide+xml"/>
  <Override PartName="/ppt/charts/chart4.xml" ContentType="application/vnd.openxmlformats-officedocument.drawingml.chart+xml"/>
  <Override PartName="/ppt/drawings/drawing4.xml" ContentType="application/vnd.openxmlformats-officedocument.drawingml.chartshapes+xml"/>
  <Override PartName="/ppt/charts/chart5.xml" ContentType="application/vnd.openxmlformats-officedocument.drawingml.chart+xml"/>
  <Override PartName="/ppt/drawings/drawing5.xml" ContentType="application/vnd.openxmlformats-officedocument.drawingml.chartshapes+xml"/>
  <Override PartName="/ppt/charts/chart6.xml" ContentType="application/vnd.openxmlformats-officedocument.drawingml.chart+xml"/>
  <Override PartName="/ppt/notesSlides/notesSlide10.xml" ContentType="application/vnd.openxmlformats-officedocument.presentationml.notesSlide+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24"/>
  </p:notesMasterIdLst>
  <p:sldIdLst>
    <p:sldId id="283" r:id="rId4"/>
    <p:sldId id="263" r:id="rId5"/>
    <p:sldId id="265" r:id="rId6"/>
    <p:sldId id="264" r:id="rId7"/>
    <p:sldId id="266" r:id="rId8"/>
    <p:sldId id="267" r:id="rId9"/>
    <p:sldId id="257" r:id="rId10"/>
    <p:sldId id="270" r:id="rId11"/>
    <p:sldId id="271" r:id="rId12"/>
    <p:sldId id="282" r:id="rId13"/>
    <p:sldId id="273" r:id="rId14"/>
    <p:sldId id="274" r:id="rId15"/>
    <p:sldId id="284" r:id="rId16"/>
    <p:sldId id="280" r:id="rId17"/>
    <p:sldId id="281" r:id="rId18"/>
    <p:sldId id="275" r:id="rId19"/>
    <p:sldId id="279" r:id="rId20"/>
    <p:sldId id="276" r:id="rId21"/>
    <p:sldId id="277"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886" autoAdjust="0"/>
  </p:normalViewPr>
  <p:slideViewPr>
    <p:cSldViewPr>
      <p:cViewPr varScale="1">
        <p:scale>
          <a:sx n="93" d="100"/>
          <a:sy n="93" d="100"/>
        </p:scale>
        <p:origin x="-50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F:\WorkingPapers\Innovation%20and%20City%20Government%20Performance\Data\Data%20for%20Analysis_final.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F:\WorkingPapers\Innovation%20and%20City%20Government%20Performance\Data\Data%20for%20Analysis_final.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F:\WorkingPapers\Innovation%20and%20City%20Government%20Performance\Data\Data%20for%20Analysis_final.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F:\WorkingPapers\Innovation%20and%20City%20Government%20Performance\Data\Data%20for%20Analysis_final.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F:\WorkingPapers\Innovation%20and%20City%20Government%20Performance\Data\Data%20for%20Analysis_final.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WorkingPapers\Innovation%20and%20City%20Government%20Performance\Data\Data%20for%20Analysis_final.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WorkingPapers\Innovation%20and%20City%20Government%20Performance\Data\Data%20for%20Analysis_fin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Overal</a:t>
            </a:r>
            <a:r>
              <a:rPr lang="en-US" baseline="0"/>
              <a:t>l Infrastructure</a:t>
            </a:r>
            <a:endParaRPr lang="en-US"/>
          </a:p>
        </c:rich>
      </c:tx>
      <c:layout/>
      <c:overlay val="0"/>
    </c:title>
    <c:autoTitleDeleted val="0"/>
    <c:plotArea>
      <c:layout/>
      <c:lineChart>
        <c:grouping val="standard"/>
        <c:varyColors val="0"/>
        <c:ser>
          <c:idx val="0"/>
          <c:order val="0"/>
          <c:tx>
            <c:strRef>
              <c:f>infrastructure!$C$1</c:f>
              <c:strCache>
                <c:ptCount val="1"/>
                <c:pt idx="0">
                  <c:v>2012</c:v>
                </c:pt>
              </c:strCache>
            </c:strRef>
          </c:tx>
          <c:spPr>
            <a:ln w="19050"/>
          </c:spPr>
          <c:cat>
            <c:strRef>
              <c:f>infrastructure!$B$2:$B$31</c:f>
              <c:strCache>
                <c:ptCount val="30"/>
                <c:pt idx="0">
                  <c:v>Xiamen</c:v>
                </c:pt>
                <c:pt idx="1">
                  <c:v>Hangzhou</c:v>
                </c:pt>
                <c:pt idx="2">
                  <c:v>Chongqing</c:v>
                </c:pt>
                <c:pt idx="3">
                  <c:v>Ningbo</c:v>
                </c:pt>
                <c:pt idx="4">
                  <c:v>Changsha</c:v>
                </c:pt>
                <c:pt idx="5">
                  <c:v>Shanghai</c:v>
                </c:pt>
                <c:pt idx="6">
                  <c:v>Chengdu</c:v>
                </c:pt>
                <c:pt idx="7">
                  <c:v>Beijing</c:v>
                </c:pt>
                <c:pt idx="8">
                  <c:v>Guangzhou</c:v>
                </c:pt>
                <c:pt idx="9">
                  <c:v>Shenzhen</c:v>
                </c:pt>
                <c:pt idx="10">
                  <c:v>Dalian</c:v>
                </c:pt>
                <c:pt idx="11">
                  <c:v>Hefei</c:v>
                </c:pt>
                <c:pt idx="12">
                  <c:v>Qingdao</c:v>
                </c:pt>
                <c:pt idx="13">
                  <c:v>Nanjing</c:v>
                </c:pt>
                <c:pt idx="14">
                  <c:v>Nanning</c:v>
                </c:pt>
                <c:pt idx="15">
                  <c:v>Fuzhou</c:v>
                </c:pt>
                <c:pt idx="16">
                  <c:v>Tianjin</c:v>
                </c:pt>
                <c:pt idx="17">
                  <c:v>Jinan</c:v>
                </c:pt>
                <c:pt idx="18">
                  <c:v>Shijiazhuang</c:v>
                </c:pt>
                <c:pt idx="19">
                  <c:v>Zhengzhou</c:v>
                </c:pt>
                <c:pt idx="20">
                  <c:v>Xi‘an</c:v>
                </c:pt>
                <c:pt idx="21">
                  <c:v>Changchun</c:v>
                </c:pt>
                <c:pt idx="22">
                  <c:v>Shenyang</c:v>
                </c:pt>
                <c:pt idx="23">
                  <c:v>Harbin</c:v>
                </c:pt>
                <c:pt idx="24">
                  <c:v>Guiyang</c:v>
                </c:pt>
                <c:pt idx="25">
                  <c:v>Taiyuan</c:v>
                </c:pt>
                <c:pt idx="26">
                  <c:v>wuhan</c:v>
                </c:pt>
                <c:pt idx="27">
                  <c:v>Nanchang</c:v>
                </c:pt>
                <c:pt idx="28">
                  <c:v>Kunming</c:v>
                </c:pt>
                <c:pt idx="29">
                  <c:v>Haikou</c:v>
                </c:pt>
              </c:strCache>
            </c:strRef>
          </c:cat>
          <c:val>
            <c:numRef>
              <c:f>infrastructure!$C$2:$C$31</c:f>
              <c:numCache>
                <c:formatCode>General</c:formatCode>
                <c:ptCount val="30"/>
                <c:pt idx="0">
                  <c:v>8.4600000000000026</c:v>
                </c:pt>
                <c:pt idx="1">
                  <c:v>8.1</c:v>
                </c:pt>
                <c:pt idx="2">
                  <c:v>8.0300000000000011</c:v>
                </c:pt>
                <c:pt idx="3">
                  <c:v>7.91</c:v>
                </c:pt>
                <c:pt idx="4">
                  <c:v>7.88</c:v>
                </c:pt>
                <c:pt idx="5">
                  <c:v>7.73</c:v>
                </c:pt>
                <c:pt idx="6">
                  <c:v>7.68</c:v>
                </c:pt>
                <c:pt idx="7">
                  <c:v>7.6</c:v>
                </c:pt>
                <c:pt idx="8">
                  <c:v>7.59</c:v>
                </c:pt>
                <c:pt idx="9">
                  <c:v>7.51</c:v>
                </c:pt>
                <c:pt idx="10">
                  <c:v>7.49</c:v>
                </c:pt>
                <c:pt idx="11">
                  <c:v>7.45</c:v>
                </c:pt>
                <c:pt idx="12">
                  <c:v>7.35</c:v>
                </c:pt>
                <c:pt idx="13">
                  <c:v>7.3199999999999985</c:v>
                </c:pt>
                <c:pt idx="14">
                  <c:v>7.25</c:v>
                </c:pt>
                <c:pt idx="15">
                  <c:v>7.2</c:v>
                </c:pt>
                <c:pt idx="16">
                  <c:v>7.2</c:v>
                </c:pt>
                <c:pt idx="17">
                  <c:v>7.1499999999999995</c:v>
                </c:pt>
                <c:pt idx="18">
                  <c:v>7.14</c:v>
                </c:pt>
                <c:pt idx="19">
                  <c:v>7.14</c:v>
                </c:pt>
                <c:pt idx="20">
                  <c:v>7.13</c:v>
                </c:pt>
                <c:pt idx="21">
                  <c:v>6.98</c:v>
                </c:pt>
                <c:pt idx="22">
                  <c:v>6.9700000000000015</c:v>
                </c:pt>
                <c:pt idx="23">
                  <c:v>6.87</c:v>
                </c:pt>
                <c:pt idx="24">
                  <c:v>6.6899999999999995</c:v>
                </c:pt>
                <c:pt idx="25">
                  <c:v>6.6899999999999995</c:v>
                </c:pt>
                <c:pt idx="26">
                  <c:v>6.6599999999999984</c:v>
                </c:pt>
                <c:pt idx="27">
                  <c:v>6.63</c:v>
                </c:pt>
                <c:pt idx="28">
                  <c:v>6.6099999999999985</c:v>
                </c:pt>
                <c:pt idx="29">
                  <c:v>6.4300000000000015</c:v>
                </c:pt>
              </c:numCache>
            </c:numRef>
          </c:val>
          <c:smooth val="0"/>
        </c:ser>
        <c:ser>
          <c:idx val="1"/>
          <c:order val="1"/>
          <c:tx>
            <c:strRef>
              <c:f>infrastructure!$D$1</c:f>
              <c:strCache>
                <c:ptCount val="1"/>
                <c:pt idx="0">
                  <c:v>2011</c:v>
                </c:pt>
              </c:strCache>
            </c:strRef>
          </c:tx>
          <c:spPr>
            <a:ln w="19050"/>
          </c:spPr>
          <c:cat>
            <c:strRef>
              <c:f>infrastructure!$B$2:$B$31</c:f>
              <c:strCache>
                <c:ptCount val="30"/>
                <c:pt idx="0">
                  <c:v>Xiamen</c:v>
                </c:pt>
                <c:pt idx="1">
                  <c:v>Hangzhou</c:v>
                </c:pt>
                <c:pt idx="2">
                  <c:v>Chongqing</c:v>
                </c:pt>
                <c:pt idx="3">
                  <c:v>Ningbo</c:v>
                </c:pt>
                <c:pt idx="4">
                  <c:v>Changsha</c:v>
                </c:pt>
                <c:pt idx="5">
                  <c:v>Shanghai</c:v>
                </c:pt>
                <c:pt idx="6">
                  <c:v>Chengdu</c:v>
                </c:pt>
                <c:pt idx="7">
                  <c:v>Beijing</c:v>
                </c:pt>
                <c:pt idx="8">
                  <c:v>Guangzhou</c:v>
                </c:pt>
                <c:pt idx="9">
                  <c:v>Shenzhen</c:v>
                </c:pt>
                <c:pt idx="10">
                  <c:v>Dalian</c:v>
                </c:pt>
                <c:pt idx="11">
                  <c:v>Hefei</c:v>
                </c:pt>
                <c:pt idx="12">
                  <c:v>Qingdao</c:v>
                </c:pt>
                <c:pt idx="13">
                  <c:v>Nanjing</c:v>
                </c:pt>
                <c:pt idx="14">
                  <c:v>Nanning</c:v>
                </c:pt>
                <c:pt idx="15">
                  <c:v>Fuzhou</c:v>
                </c:pt>
                <c:pt idx="16">
                  <c:v>Tianjin</c:v>
                </c:pt>
                <c:pt idx="17">
                  <c:v>Jinan</c:v>
                </c:pt>
                <c:pt idx="18">
                  <c:v>Shijiazhuang</c:v>
                </c:pt>
                <c:pt idx="19">
                  <c:v>Zhengzhou</c:v>
                </c:pt>
                <c:pt idx="20">
                  <c:v>Xi‘an</c:v>
                </c:pt>
                <c:pt idx="21">
                  <c:v>Changchun</c:v>
                </c:pt>
                <c:pt idx="22">
                  <c:v>Shenyang</c:v>
                </c:pt>
                <c:pt idx="23">
                  <c:v>Harbin</c:v>
                </c:pt>
                <c:pt idx="24">
                  <c:v>Guiyang</c:v>
                </c:pt>
                <c:pt idx="25">
                  <c:v>Taiyuan</c:v>
                </c:pt>
                <c:pt idx="26">
                  <c:v>wuhan</c:v>
                </c:pt>
                <c:pt idx="27">
                  <c:v>Nanchang</c:v>
                </c:pt>
                <c:pt idx="28">
                  <c:v>Kunming</c:v>
                </c:pt>
                <c:pt idx="29">
                  <c:v>Haikou</c:v>
                </c:pt>
              </c:strCache>
            </c:strRef>
          </c:cat>
          <c:val>
            <c:numRef>
              <c:f>infrastructure!$D$2:$D$31</c:f>
              <c:numCache>
                <c:formatCode>General</c:formatCode>
                <c:ptCount val="30"/>
                <c:pt idx="0">
                  <c:v>7.5</c:v>
                </c:pt>
                <c:pt idx="1">
                  <c:v>7.74</c:v>
                </c:pt>
                <c:pt idx="2">
                  <c:v>6.7549999999999981</c:v>
                </c:pt>
                <c:pt idx="3">
                  <c:v>6.9649999999999981</c:v>
                </c:pt>
                <c:pt idx="4">
                  <c:v>6.5449999999999982</c:v>
                </c:pt>
                <c:pt idx="5">
                  <c:v>7.08</c:v>
                </c:pt>
                <c:pt idx="6">
                  <c:v>6.8149999999999986</c:v>
                </c:pt>
                <c:pt idx="7">
                  <c:v>6.64</c:v>
                </c:pt>
                <c:pt idx="8">
                  <c:v>6.52</c:v>
                </c:pt>
                <c:pt idx="9">
                  <c:v>6.6099999999999985</c:v>
                </c:pt>
                <c:pt idx="10">
                  <c:v>6.3</c:v>
                </c:pt>
                <c:pt idx="11">
                  <c:v>6.6949999999999976</c:v>
                </c:pt>
                <c:pt idx="12">
                  <c:v>7.1549999999999976</c:v>
                </c:pt>
                <c:pt idx="13">
                  <c:v>6.2249999999999979</c:v>
                </c:pt>
                <c:pt idx="14">
                  <c:v>5.875</c:v>
                </c:pt>
                <c:pt idx="15">
                  <c:v>6.1</c:v>
                </c:pt>
                <c:pt idx="16">
                  <c:v>6.375</c:v>
                </c:pt>
                <c:pt idx="17">
                  <c:v>6.13</c:v>
                </c:pt>
                <c:pt idx="18">
                  <c:v>6.24</c:v>
                </c:pt>
                <c:pt idx="19">
                  <c:v>5.8249999999999975</c:v>
                </c:pt>
                <c:pt idx="20">
                  <c:v>6.0049999999999981</c:v>
                </c:pt>
                <c:pt idx="21">
                  <c:v>5.99</c:v>
                </c:pt>
                <c:pt idx="22">
                  <c:v>6.1449999999999978</c:v>
                </c:pt>
                <c:pt idx="23">
                  <c:v>5.6649999999999974</c:v>
                </c:pt>
                <c:pt idx="24">
                  <c:v>6.01</c:v>
                </c:pt>
                <c:pt idx="25">
                  <c:v>5.8949999999999978</c:v>
                </c:pt>
                <c:pt idx="26">
                  <c:v>5.26</c:v>
                </c:pt>
                <c:pt idx="27">
                  <c:v>5.8049999999999979</c:v>
                </c:pt>
                <c:pt idx="28">
                  <c:v>5.634999999999998</c:v>
                </c:pt>
                <c:pt idx="29">
                  <c:v>5.3</c:v>
                </c:pt>
              </c:numCache>
            </c:numRef>
          </c:val>
          <c:smooth val="0"/>
        </c:ser>
        <c:ser>
          <c:idx val="2"/>
          <c:order val="2"/>
          <c:tx>
            <c:strRef>
              <c:f>infrastructure!$E$1</c:f>
              <c:strCache>
                <c:ptCount val="1"/>
                <c:pt idx="0">
                  <c:v>2010</c:v>
                </c:pt>
              </c:strCache>
            </c:strRef>
          </c:tx>
          <c:spPr>
            <a:ln w="19050"/>
          </c:spPr>
          <c:cat>
            <c:strRef>
              <c:f>infrastructure!$B$2:$B$31</c:f>
              <c:strCache>
                <c:ptCount val="30"/>
                <c:pt idx="0">
                  <c:v>Xiamen</c:v>
                </c:pt>
                <c:pt idx="1">
                  <c:v>Hangzhou</c:v>
                </c:pt>
                <c:pt idx="2">
                  <c:v>Chongqing</c:v>
                </c:pt>
                <c:pt idx="3">
                  <c:v>Ningbo</c:v>
                </c:pt>
                <c:pt idx="4">
                  <c:v>Changsha</c:v>
                </c:pt>
                <c:pt idx="5">
                  <c:v>Shanghai</c:v>
                </c:pt>
                <c:pt idx="6">
                  <c:v>Chengdu</c:v>
                </c:pt>
                <c:pt idx="7">
                  <c:v>Beijing</c:v>
                </c:pt>
                <c:pt idx="8">
                  <c:v>Guangzhou</c:v>
                </c:pt>
                <c:pt idx="9">
                  <c:v>Shenzhen</c:v>
                </c:pt>
                <c:pt idx="10">
                  <c:v>Dalian</c:v>
                </c:pt>
                <c:pt idx="11">
                  <c:v>Hefei</c:v>
                </c:pt>
                <c:pt idx="12">
                  <c:v>Qingdao</c:v>
                </c:pt>
                <c:pt idx="13">
                  <c:v>Nanjing</c:v>
                </c:pt>
                <c:pt idx="14">
                  <c:v>Nanning</c:v>
                </c:pt>
                <c:pt idx="15">
                  <c:v>Fuzhou</c:v>
                </c:pt>
                <c:pt idx="16">
                  <c:v>Tianjin</c:v>
                </c:pt>
                <c:pt idx="17">
                  <c:v>Jinan</c:v>
                </c:pt>
                <c:pt idx="18">
                  <c:v>Shijiazhuang</c:v>
                </c:pt>
                <c:pt idx="19">
                  <c:v>Zhengzhou</c:v>
                </c:pt>
                <c:pt idx="20">
                  <c:v>Xi‘an</c:v>
                </c:pt>
                <c:pt idx="21">
                  <c:v>Changchun</c:v>
                </c:pt>
                <c:pt idx="22">
                  <c:v>Shenyang</c:v>
                </c:pt>
                <c:pt idx="23">
                  <c:v>Harbin</c:v>
                </c:pt>
                <c:pt idx="24">
                  <c:v>Guiyang</c:v>
                </c:pt>
                <c:pt idx="25">
                  <c:v>Taiyuan</c:v>
                </c:pt>
                <c:pt idx="26">
                  <c:v>wuhan</c:v>
                </c:pt>
                <c:pt idx="27">
                  <c:v>Nanchang</c:v>
                </c:pt>
                <c:pt idx="28">
                  <c:v>Kunming</c:v>
                </c:pt>
                <c:pt idx="29">
                  <c:v>Haikou</c:v>
                </c:pt>
              </c:strCache>
            </c:strRef>
          </c:cat>
          <c:val>
            <c:numRef>
              <c:f>infrastructure!$E$2:$E$31</c:f>
              <c:numCache>
                <c:formatCode>0.00</c:formatCode>
                <c:ptCount val="30"/>
                <c:pt idx="0">
                  <c:v>6.6339999999999995</c:v>
                </c:pt>
                <c:pt idx="1">
                  <c:v>7.03</c:v>
                </c:pt>
                <c:pt idx="2">
                  <c:v>5.798</c:v>
                </c:pt>
                <c:pt idx="3">
                  <c:v>6.9639999999999995</c:v>
                </c:pt>
                <c:pt idx="4">
                  <c:v>5.9080000000000004</c:v>
                </c:pt>
                <c:pt idx="5">
                  <c:v>7.7779999999999996</c:v>
                </c:pt>
                <c:pt idx="6">
                  <c:v>7.227999999999998</c:v>
                </c:pt>
                <c:pt idx="7">
                  <c:v>6.7880000000000003</c:v>
                </c:pt>
                <c:pt idx="8">
                  <c:v>6.766</c:v>
                </c:pt>
                <c:pt idx="9">
                  <c:v>6.8979999999999979</c:v>
                </c:pt>
                <c:pt idx="10">
                  <c:v>5.8199999999999985</c:v>
                </c:pt>
                <c:pt idx="11">
                  <c:v>6.5679999999999978</c:v>
                </c:pt>
                <c:pt idx="12">
                  <c:v>6.3039999999999985</c:v>
                </c:pt>
                <c:pt idx="13">
                  <c:v>6.26</c:v>
                </c:pt>
                <c:pt idx="14">
                  <c:v>6.0619999999999985</c:v>
                </c:pt>
                <c:pt idx="15">
                  <c:v>5.6659999999999986</c:v>
                </c:pt>
                <c:pt idx="16">
                  <c:v>5.952</c:v>
                </c:pt>
                <c:pt idx="17">
                  <c:v>5.556</c:v>
                </c:pt>
                <c:pt idx="18">
                  <c:v>5.7759999999999998</c:v>
                </c:pt>
                <c:pt idx="19">
                  <c:v>6.3259999999999978</c:v>
                </c:pt>
                <c:pt idx="20">
                  <c:v>5.468</c:v>
                </c:pt>
                <c:pt idx="21">
                  <c:v>6.1499999999999995</c:v>
                </c:pt>
                <c:pt idx="22">
                  <c:v>6.4359999999999999</c:v>
                </c:pt>
                <c:pt idx="23">
                  <c:v>5.6439999999999984</c:v>
                </c:pt>
                <c:pt idx="24">
                  <c:v>5.6439999999999984</c:v>
                </c:pt>
                <c:pt idx="25">
                  <c:v>5.8639999999999981</c:v>
                </c:pt>
                <c:pt idx="26">
                  <c:v>4.72</c:v>
                </c:pt>
                <c:pt idx="27">
                  <c:v>5.5339999999999998</c:v>
                </c:pt>
                <c:pt idx="28">
                  <c:v>5.6879999999999979</c:v>
                </c:pt>
                <c:pt idx="29">
                  <c:v>5.1159999999999979</c:v>
                </c:pt>
              </c:numCache>
            </c:numRef>
          </c:val>
          <c:smooth val="0"/>
        </c:ser>
        <c:dLbls>
          <c:showLegendKey val="0"/>
          <c:showVal val="0"/>
          <c:showCatName val="0"/>
          <c:showSerName val="0"/>
          <c:showPercent val="0"/>
          <c:showBubbleSize val="0"/>
        </c:dLbls>
        <c:marker val="1"/>
        <c:smooth val="0"/>
        <c:axId val="172095744"/>
        <c:axId val="172756992"/>
      </c:lineChart>
      <c:catAx>
        <c:axId val="172095744"/>
        <c:scaling>
          <c:orientation val="minMax"/>
        </c:scaling>
        <c:delete val="0"/>
        <c:axPos val="b"/>
        <c:numFmt formatCode="General" sourceLinked="0"/>
        <c:majorTickMark val="none"/>
        <c:minorTickMark val="none"/>
        <c:tickLblPos val="nextTo"/>
        <c:crossAx val="172756992"/>
        <c:crosses val="autoZero"/>
        <c:auto val="1"/>
        <c:lblAlgn val="ctr"/>
        <c:lblOffset val="100"/>
        <c:noMultiLvlLbl val="0"/>
      </c:catAx>
      <c:valAx>
        <c:axId val="172756992"/>
        <c:scaling>
          <c:orientation val="minMax"/>
          <c:max val="10"/>
          <c:min val="4"/>
        </c:scaling>
        <c:delete val="0"/>
        <c:axPos val="l"/>
        <c:majorGridlines/>
        <c:title>
          <c:tx>
            <c:rich>
              <a:bodyPr/>
              <a:lstStyle/>
              <a:p>
                <a:pPr>
                  <a:defRPr/>
                </a:pPr>
                <a:r>
                  <a:rPr lang="en-US"/>
                  <a:t>Mean</a:t>
                </a:r>
                <a:r>
                  <a:rPr lang="en-US" baseline="0"/>
                  <a:t> Score</a:t>
                </a:r>
                <a:endParaRPr lang="en-US"/>
              </a:p>
            </c:rich>
          </c:tx>
          <c:layout/>
          <c:overlay val="0"/>
        </c:title>
        <c:numFmt formatCode="General" sourceLinked="1"/>
        <c:majorTickMark val="none"/>
        <c:minorTickMark val="none"/>
        <c:tickLblPos val="nextTo"/>
        <c:crossAx val="172095744"/>
        <c:crosses val="autoZero"/>
        <c:crossBetween val="between"/>
        <c:majorUnit val="1"/>
      </c:valAx>
    </c:plotArea>
    <c:plotVisOnly val="1"/>
    <c:dispBlanksAs val="gap"/>
    <c:showDLblsOverMax val="0"/>
  </c:chart>
  <c:spPr>
    <a:ln>
      <a:noFill/>
    </a:ln>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Taxation</a:t>
            </a:r>
          </a:p>
        </c:rich>
      </c:tx>
      <c:layout/>
      <c:overlay val="0"/>
    </c:title>
    <c:autoTitleDeleted val="0"/>
    <c:plotArea>
      <c:layout/>
      <c:lineChart>
        <c:grouping val="standard"/>
        <c:varyColors val="0"/>
        <c:ser>
          <c:idx val="0"/>
          <c:order val="0"/>
          <c:tx>
            <c:strRef>
              <c:f>Tax!$C$1</c:f>
              <c:strCache>
                <c:ptCount val="1"/>
                <c:pt idx="0">
                  <c:v>2012</c:v>
                </c:pt>
              </c:strCache>
            </c:strRef>
          </c:tx>
          <c:spPr>
            <a:ln w="19050"/>
          </c:spPr>
          <c:cat>
            <c:strRef>
              <c:f>Tax!$B$2:$B$32</c:f>
              <c:strCache>
                <c:ptCount val="31"/>
                <c:pt idx="0">
                  <c:v>Ningbo</c:v>
                </c:pt>
                <c:pt idx="1">
                  <c:v>Xiamen</c:v>
                </c:pt>
                <c:pt idx="2">
                  <c:v>Hangzhou</c:v>
                </c:pt>
                <c:pt idx="3">
                  <c:v>Hefei</c:v>
                </c:pt>
                <c:pt idx="4">
                  <c:v>Shenzhen</c:v>
                </c:pt>
                <c:pt idx="5">
                  <c:v>Chongqing</c:v>
                </c:pt>
                <c:pt idx="6">
                  <c:v>Changsha</c:v>
                </c:pt>
                <c:pt idx="7">
                  <c:v>Nanning</c:v>
                </c:pt>
                <c:pt idx="8">
                  <c:v>Shanghai</c:v>
                </c:pt>
                <c:pt idx="9">
                  <c:v>Qingdao</c:v>
                </c:pt>
                <c:pt idx="10">
                  <c:v>Chengdu</c:v>
                </c:pt>
                <c:pt idx="11">
                  <c:v>Nanjing</c:v>
                </c:pt>
                <c:pt idx="12">
                  <c:v>Dalian</c:v>
                </c:pt>
                <c:pt idx="13">
                  <c:v>Zhengzhou</c:v>
                </c:pt>
                <c:pt idx="14">
                  <c:v>Haikou</c:v>
                </c:pt>
                <c:pt idx="15">
                  <c:v>Fuzhou</c:v>
                </c:pt>
                <c:pt idx="16">
                  <c:v>wuhan</c:v>
                </c:pt>
                <c:pt idx="17">
                  <c:v>Nanchang</c:v>
                </c:pt>
                <c:pt idx="18">
                  <c:v>Taiyuan</c:v>
                </c:pt>
                <c:pt idx="19">
                  <c:v>Beijing</c:v>
                </c:pt>
                <c:pt idx="20">
                  <c:v>Jinan</c:v>
                </c:pt>
                <c:pt idx="21">
                  <c:v>Changchun</c:v>
                </c:pt>
                <c:pt idx="22">
                  <c:v>Kunming</c:v>
                </c:pt>
                <c:pt idx="23">
                  <c:v>Tianjin</c:v>
                </c:pt>
                <c:pt idx="24">
                  <c:v>Lanzhou</c:v>
                </c:pt>
                <c:pt idx="25">
                  <c:v>Guangzhou</c:v>
                </c:pt>
                <c:pt idx="26">
                  <c:v>Guiyang</c:v>
                </c:pt>
                <c:pt idx="27">
                  <c:v>Shenyang</c:v>
                </c:pt>
                <c:pt idx="28">
                  <c:v>Shijiazhuang</c:v>
                </c:pt>
                <c:pt idx="29">
                  <c:v>Xi‘an</c:v>
                </c:pt>
                <c:pt idx="30">
                  <c:v>Harbin</c:v>
                </c:pt>
              </c:strCache>
            </c:strRef>
          </c:cat>
          <c:val>
            <c:numRef>
              <c:f>Tax!$C$2:$C$32</c:f>
              <c:numCache>
                <c:formatCode>General</c:formatCode>
                <c:ptCount val="31"/>
                <c:pt idx="0">
                  <c:v>7.95</c:v>
                </c:pt>
                <c:pt idx="1">
                  <c:v>7.76</c:v>
                </c:pt>
                <c:pt idx="2">
                  <c:v>7.6499999999999995</c:v>
                </c:pt>
                <c:pt idx="3">
                  <c:v>7.57</c:v>
                </c:pt>
                <c:pt idx="4">
                  <c:v>7.53</c:v>
                </c:pt>
                <c:pt idx="5">
                  <c:v>7.45</c:v>
                </c:pt>
                <c:pt idx="6">
                  <c:v>7.4</c:v>
                </c:pt>
                <c:pt idx="7">
                  <c:v>7.33</c:v>
                </c:pt>
                <c:pt idx="8">
                  <c:v>7.3199999999999985</c:v>
                </c:pt>
                <c:pt idx="9">
                  <c:v>7.31</c:v>
                </c:pt>
                <c:pt idx="10">
                  <c:v>7.29</c:v>
                </c:pt>
                <c:pt idx="11">
                  <c:v>7.2700000000000014</c:v>
                </c:pt>
                <c:pt idx="12">
                  <c:v>7.26</c:v>
                </c:pt>
                <c:pt idx="13">
                  <c:v>7.17</c:v>
                </c:pt>
                <c:pt idx="14">
                  <c:v>7.1199999999999983</c:v>
                </c:pt>
                <c:pt idx="15">
                  <c:v>7.09</c:v>
                </c:pt>
                <c:pt idx="16">
                  <c:v>7.05</c:v>
                </c:pt>
                <c:pt idx="17">
                  <c:v>6.88</c:v>
                </c:pt>
                <c:pt idx="18">
                  <c:v>6.85</c:v>
                </c:pt>
                <c:pt idx="19">
                  <c:v>6.8</c:v>
                </c:pt>
                <c:pt idx="20">
                  <c:v>6.7700000000000014</c:v>
                </c:pt>
                <c:pt idx="21">
                  <c:v>6.74</c:v>
                </c:pt>
                <c:pt idx="22">
                  <c:v>6.72</c:v>
                </c:pt>
                <c:pt idx="23">
                  <c:v>6.72</c:v>
                </c:pt>
                <c:pt idx="24">
                  <c:v>6.71</c:v>
                </c:pt>
                <c:pt idx="25">
                  <c:v>6.7</c:v>
                </c:pt>
                <c:pt idx="26">
                  <c:v>6.58</c:v>
                </c:pt>
                <c:pt idx="27">
                  <c:v>6.54</c:v>
                </c:pt>
                <c:pt idx="28">
                  <c:v>6.41</c:v>
                </c:pt>
                <c:pt idx="29">
                  <c:v>6.31</c:v>
                </c:pt>
                <c:pt idx="30">
                  <c:v>5.9300000000000015</c:v>
                </c:pt>
              </c:numCache>
            </c:numRef>
          </c:val>
          <c:smooth val="0"/>
        </c:ser>
        <c:ser>
          <c:idx val="1"/>
          <c:order val="1"/>
          <c:tx>
            <c:strRef>
              <c:f>Tax!$D$1</c:f>
              <c:strCache>
                <c:ptCount val="1"/>
                <c:pt idx="0">
                  <c:v>2011</c:v>
                </c:pt>
              </c:strCache>
            </c:strRef>
          </c:tx>
          <c:spPr>
            <a:ln w="19050"/>
          </c:spPr>
          <c:cat>
            <c:strRef>
              <c:f>Tax!$B$2:$B$32</c:f>
              <c:strCache>
                <c:ptCount val="31"/>
                <c:pt idx="0">
                  <c:v>Ningbo</c:v>
                </c:pt>
                <c:pt idx="1">
                  <c:v>Xiamen</c:v>
                </c:pt>
                <c:pt idx="2">
                  <c:v>Hangzhou</c:v>
                </c:pt>
                <c:pt idx="3">
                  <c:v>Hefei</c:v>
                </c:pt>
                <c:pt idx="4">
                  <c:v>Shenzhen</c:v>
                </c:pt>
                <c:pt idx="5">
                  <c:v>Chongqing</c:v>
                </c:pt>
                <c:pt idx="6">
                  <c:v>Changsha</c:v>
                </c:pt>
                <c:pt idx="7">
                  <c:v>Nanning</c:v>
                </c:pt>
                <c:pt idx="8">
                  <c:v>Shanghai</c:v>
                </c:pt>
                <c:pt idx="9">
                  <c:v>Qingdao</c:v>
                </c:pt>
                <c:pt idx="10">
                  <c:v>Chengdu</c:v>
                </c:pt>
                <c:pt idx="11">
                  <c:v>Nanjing</c:v>
                </c:pt>
                <c:pt idx="12">
                  <c:v>Dalian</c:v>
                </c:pt>
                <c:pt idx="13">
                  <c:v>Zhengzhou</c:v>
                </c:pt>
                <c:pt idx="14">
                  <c:v>Haikou</c:v>
                </c:pt>
                <c:pt idx="15">
                  <c:v>Fuzhou</c:v>
                </c:pt>
                <c:pt idx="16">
                  <c:v>wuhan</c:v>
                </c:pt>
                <c:pt idx="17">
                  <c:v>Nanchang</c:v>
                </c:pt>
                <c:pt idx="18">
                  <c:v>Taiyuan</c:v>
                </c:pt>
                <c:pt idx="19">
                  <c:v>Beijing</c:v>
                </c:pt>
                <c:pt idx="20">
                  <c:v>Jinan</c:v>
                </c:pt>
                <c:pt idx="21">
                  <c:v>Changchun</c:v>
                </c:pt>
                <c:pt idx="22">
                  <c:v>Kunming</c:v>
                </c:pt>
                <c:pt idx="23">
                  <c:v>Tianjin</c:v>
                </c:pt>
                <c:pt idx="24">
                  <c:v>Lanzhou</c:v>
                </c:pt>
                <c:pt idx="25">
                  <c:v>Guangzhou</c:v>
                </c:pt>
                <c:pt idx="26">
                  <c:v>Guiyang</c:v>
                </c:pt>
                <c:pt idx="27">
                  <c:v>Shenyang</c:v>
                </c:pt>
                <c:pt idx="28">
                  <c:v>Shijiazhuang</c:v>
                </c:pt>
                <c:pt idx="29">
                  <c:v>Xi‘an</c:v>
                </c:pt>
                <c:pt idx="30">
                  <c:v>Harbin</c:v>
                </c:pt>
              </c:strCache>
            </c:strRef>
          </c:cat>
          <c:val>
            <c:numRef>
              <c:f>Tax!$D$2:$D$32</c:f>
              <c:numCache>
                <c:formatCode>General</c:formatCode>
                <c:ptCount val="31"/>
                <c:pt idx="0">
                  <c:v>7.25</c:v>
                </c:pt>
                <c:pt idx="1">
                  <c:v>7.7</c:v>
                </c:pt>
                <c:pt idx="2">
                  <c:v>7.31</c:v>
                </c:pt>
                <c:pt idx="3">
                  <c:v>6.89</c:v>
                </c:pt>
                <c:pt idx="4">
                  <c:v>6.58</c:v>
                </c:pt>
                <c:pt idx="5">
                  <c:v>6.9300000000000015</c:v>
                </c:pt>
                <c:pt idx="6">
                  <c:v>6.52</c:v>
                </c:pt>
                <c:pt idx="7">
                  <c:v>6.1599999999999984</c:v>
                </c:pt>
                <c:pt idx="8">
                  <c:v>6.34</c:v>
                </c:pt>
                <c:pt idx="9">
                  <c:v>7.4300000000000015</c:v>
                </c:pt>
                <c:pt idx="10">
                  <c:v>6.4700000000000015</c:v>
                </c:pt>
                <c:pt idx="11">
                  <c:v>6.73</c:v>
                </c:pt>
                <c:pt idx="12">
                  <c:v>6.71</c:v>
                </c:pt>
                <c:pt idx="13">
                  <c:v>5.83</c:v>
                </c:pt>
                <c:pt idx="14">
                  <c:v>6.96</c:v>
                </c:pt>
                <c:pt idx="15">
                  <c:v>6.34</c:v>
                </c:pt>
                <c:pt idx="16">
                  <c:v>6.28</c:v>
                </c:pt>
                <c:pt idx="17">
                  <c:v>6.31</c:v>
                </c:pt>
                <c:pt idx="18">
                  <c:v>6.26</c:v>
                </c:pt>
                <c:pt idx="19">
                  <c:v>6.76</c:v>
                </c:pt>
                <c:pt idx="20">
                  <c:v>6</c:v>
                </c:pt>
                <c:pt idx="21">
                  <c:v>6.33</c:v>
                </c:pt>
                <c:pt idx="22">
                  <c:v>5.94</c:v>
                </c:pt>
                <c:pt idx="23">
                  <c:v>5.96</c:v>
                </c:pt>
                <c:pt idx="24">
                  <c:v>6.42</c:v>
                </c:pt>
                <c:pt idx="25">
                  <c:v>6.45</c:v>
                </c:pt>
                <c:pt idx="26">
                  <c:v>6.34</c:v>
                </c:pt>
                <c:pt idx="27">
                  <c:v>6.05</c:v>
                </c:pt>
                <c:pt idx="28">
                  <c:v>6</c:v>
                </c:pt>
                <c:pt idx="29">
                  <c:v>5.8</c:v>
                </c:pt>
                <c:pt idx="30">
                  <c:v>5.6199999999999983</c:v>
                </c:pt>
              </c:numCache>
            </c:numRef>
          </c:val>
          <c:smooth val="0"/>
        </c:ser>
        <c:ser>
          <c:idx val="2"/>
          <c:order val="2"/>
          <c:tx>
            <c:strRef>
              <c:f>Tax!$E$1</c:f>
              <c:strCache>
                <c:ptCount val="1"/>
                <c:pt idx="0">
                  <c:v>2010</c:v>
                </c:pt>
              </c:strCache>
            </c:strRef>
          </c:tx>
          <c:spPr>
            <a:ln w="19050"/>
          </c:spPr>
          <c:cat>
            <c:strRef>
              <c:f>Tax!$B$2:$B$32</c:f>
              <c:strCache>
                <c:ptCount val="31"/>
                <c:pt idx="0">
                  <c:v>Ningbo</c:v>
                </c:pt>
                <c:pt idx="1">
                  <c:v>Xiamen</c:v>
                </c:pt>
                <c:pt idx="2">
                  <c:v>Hangzhou</c:v>
                </c:pt>
                <c:pt idx="3">
                  <c:v>Hefei</c:v>
                </c:pt>
                <c:pt idx="4">
                  <c:v>Shenzhen</c:v>
                </c:pt>
                <c:pt idx="5">
                  <c:v>Chongqing</c:v>
                </c:pt>
                <c:pt idx="6">
                  <c:v>Changsha</c:v>
                </c:pt>
                <c:pt idx="7">
                  <c:v>Nanning</c:v>
                </c:pt>
                <c:pt idx="8">
                  <c:v>Shanghai</c:v>
                </c:pt>
                <c:pt idx="9">
                  <c:v>Qingdao</c:v>
                </c:pt>
                <c:pt idx="10">
                  <c:v>Chengdu</c:v>
                </c:pt>
                <c:pt idx="11">
                  <c:v>Nanjing</c:v>
                </c:pt>
                <c:pt idx="12">
                  <c:v>Dalian</c:v>
                </c:pt>
                <c:pt idx="13">
                  <c:v>Zhengzhou</c:v>
                </c:pt>
                <c:pt idx="14">
                  <c:v>Haikou</c:v>
                </c:pt>
                <c:pt idx="15">
                  <c:v>Fuzhou</c:v>
                </c:pt>
                <c:pt idx="16">
                  <c:v>wuhan</c:v>
                </c:pt>
                <c:pt idx="17">
                  <c:v>Nanchang</c:v>
                </c:pt>
                <c:pt idx="18">
                  <c:v>Taiyuan</c:v>
                </c:pt>
                <c:pt idx="19">
                  <c:v>Beijing</c:v>
                </c:pt>
                <c:pt idx="20">
                  <c:v>Jinan</c:v>
                </c:pt>
                <c:pt idx="21">
                  <c:v>Changchun</c:v>
                </c:pt>
                <c:pt idx="22">
                  <c:v>Kunming</c:v>
                </c:pt>
                <c:pt idx="23">
                  <c:v>Tianjin</c:v>
                </c:pt>
                <c:pt idx="24">
                  <c:v>Lanzhou</c:v>
                </c:pt>
                <c:pt idx="25">
                  <c:v>Guangzhou</c:v>
                </c:pt>
                <c:pt idx="26">
                  <c:v>Guiyang</c:v>
                </c:pt>
                <c:pt idx="27">
                  <c:v>Shenyang</c:v>
                </c:pt>
                <c:pt idx="28">
                  <c:v>Shijiazhuang</c:v>
                </c:pt>
                <c:pt idx="29">
                  <c:v>Xi‘an</c:v>
                </c:pt>
                <c:pt idx="30">
                  <c:v>Harbin</c:v>
                </c:pt>
              </c:strCache>
            </c:strRef>
          </c:cat>
          <c:val>
            <c:numRef>
              <c:f>Tax!$E$2:$E$32</c:f>
              <c:numCache>
                <c:formatCode>0.00</c:formatCode>
                <c:ptCount val="31"/>
                <c:pt idx="0">
                  <c:v>6.9420000000000002</c:v>
                </c:pt>
                <c:pt idx="1">
                  <c:v>6.4359999999999999</c:v>
                </c:pt>
                <c:pt idx="2">
                  <c:v>7.2060000000000004</c:v>
                </c:pt>
                <c:pt idx="3">
                  <c:v>6.4580000000000002</c:v>
                </c:pt>
                <c:pt idx="4">
                  <c:v>6.7219999999999995</c:v>
                </c:pt>
                <c:pt idx="5">
                  <c:v>6.7219999999999995</c:v>
                </c:pt>
                <c:pt idx="6">
                  <c:v>6.1719999999999997</c:v>
                </c:pt>
                <c:pt idx="7">
                  <c:v>6.0839999999999996</c:v>
                </c:pt>
                <c:pt idx="8">
                  <c:v>7.03</c:v>
                </c:pt>
                <c:pt idx="9">
                  <c:v>6.6779999999999982</c:v>
                </c:pt>
                <c:pt idx="10">
                  <c:v>7.2939999999999996</c:v>
                </c:pt>
                <c:pt idx="11">
                  <c:v>6.4359999999999999</c:v>
                </c:pt>
                <c:pt idx="12">
                  <c:v>6.6119999999999983</c:v>
                </c:pt>
                <c:pt idx="13">
                  <c:v>6.6559999999999979</c:v>
                </c:pt>
                <c:pt idx="14">
                  <c:v>5.6</c:v>
                </c:pt>
                <c:pt idx="15">
                  <c:v>6.1499999999999995</c:v>
                </c:pt>
                <c:pt idx="16">
                  <c:v>6.3479999999999981</c:v>
                </c:pt>
                <c:pt idx="17">
                  <c:v>6.0839999999999996</c:v>
                </c:pt>
                <c:pt idx="18">
                  <c:v>6.37</c:v>
                </c:pt>
                <c:pt idx="19">
                  <c:v>6.37</c:v>
                </c:pt>
                <c:pt idx="20">
                  <c:v>5.49</c:v>
                </c:pt>
                <c:pt idx="21">
                  <c:v>5.7320000000000002</c:v>
                </c:pt>
                <c:pt idx="22">
                  <c:v>6.1059999999999981</c:v>
                </c:pt>
                <c:pt idx="23">
                  <c:v>6.0619999999999985</c:v>
                </c:pt>
                <c:pt idx="24">
                  <c:v>5.3360000000000003</c:v>
                </c:pt>
                <c:pt idx="25">
                  <c:v>7.1619999999999981</c:v>
                </c:pt>
                <c:pt idx="26">
                  <c:v>6.4580000000000002</c:v>
                </c:pt>
                <c:pt idx="27">
                  <c:v>6.5239999999999982</c:v>
                </c:pt>
                <c:pt idx="28">
                  <c:v>5.7539999999999996</c:v>
                </c:pt>
                <c:pt idx="29">
                  <c:v>5.0060000000000002</c:v>
                </c:pt>
                <c:pt idx="30">
                  <c:v>5.9080000000000004</c:v>
                </c:pt>
              </c:numCache>
            </c:numRef>
          </c:val>
          <c:smooth val="0"/>
        </c:ser>
        <c:dLbls>
          <c:showLegendKey val="0"/>
          <c:showVal val="0"/>
          <c:showCatName val="0"/>
          <c:showSerName val="0"/>
          <c:showPercent val="0"/>
          <c:showBubbleSize val="0"/>
        </c:dLbls>
        <c:marker val="1"/>
        <c:smooth val="0"/>
        <c:axId val="172821504"/>
        <c:axId val="172835584"/>
      </c:lineChart>
      <c:catAx>
        <c:axId val="172821504"/>
        <c:scaling>
          <c:orientation val="minMax"/>
        </c:scaling>
        <c:delete val="0"/>
        <c:axPos val="b"/>
        <c:numFmt formatCode="General" sourceLinked="0"/>
        <c:majorTickMark val="none"/>
        <c:minorTickMark val="none"/>
        <c:tickLblPos val="nextTo"/>
        <c:crossAx val="172835584"/>
        <c:crosses val="autoZero"/>
        <c:auto val="1"/>
        <c:lblAlgn val="ctr"/>
        <c:lblOffset val="100"/>
        <c:noMultiLvlLbl val="0"/>
      </c:catAx>
      <c:valAx>
        <c:axId val="172835584"/>
        <c:scaling>
          <c:orientation val="minMax"/>
          <c:max val="10"/>
          <c:min val="4"/>
        </c:scaling>
        <c:delete val="0"/>
        <c:axPos val="l"/>
        <c:majorGridlines/>
        <c:title>
          <c:tx>
            <c:rich>
              <a:bodyPr/>
              <a:lstStyle/>
              <a:p>
                <a:pPr>
                  <a:defRPr/>
                </a:pPr>
                <a:r>
                  <a:rPr lang="en-US"/>
                  <a:t>Mean</a:t>
                </a:r>
                <a:r>
                  <a:rPr lang="en-US" baseline="0"/>
                  <a:t> Score</a:t>
                </a:r>
                <a:endParaRPr lang="en-US"/>
              </a:p>
            </c:rich>
          </c:tx>
          <c:layout/>
          <c:overlay val="0"/>
        </c:title>
        <c:numFmt formatCode="General" sourceLinked="1"/>
        <c:majorTickMark val="none"/>
        <c:minorTickMark val="none"/>
        <c:tickLblPos val="nextTo"/>
        <c:crossAx val="172821504"/>
        <c:crosses val="autoZero"/>
        <c:crossBetween val="between"/>
      </c:valAx>
      <c:spPr>
        <a:ln>
          <a:solidFill>
            <a:schemeClr val="accent1"/>
          </a:solidFill>
        </a:ln>
      </c:spPr>
    </c:plotArea>
    <c:plotVisOnly val="1"/>
    <c:dispBlanksAs val="gap"/>
    <c:showDLblsOverMax val="0"/>
  </c:chart>
  <c:spPr>
    <a:ln>
      <a:noFill/>
    </a:ln>
  </c:sp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Protection</a:t>
            </a:r>
            <a:r>
              <a:rPr lang="en-US" baseline="0" dirty="0" smtClean="0"/>
              <a:t> of </a:t>
            </a:r>
            <a:r>
              <a:rPr lang="en-US" dirty="0" smtClean="0"/>
              <a:t>Intellectual</a:t>
            </a:r>
            <a:r>
              <a:rPr lang="en-US" baseline="0" dirty="0" smtClean="0"/>
              <a:t> </a:t>
            </a:r>
            <a:r>
              <a:rPr lang="en-US" baseline="0" dirty="0"/>
              <a:t>Property Right (IPR</a:t>
            </a:r>
            <a:r>
              <a:rPr lang="en-US" baseline="0" dirty="0" smtClean="0"/>
              <a:t>)</a:t>
            </a:r>
            <a:endParaRPr lang="en-US" dirty="0"/>
          </a:p>
        </c:rich>
      </c:tx>
      <c:layout/>
      <c:overlay val="0"/>
    </c:title>
    <c:autoTitleDeleted val="0"/>
    <c:plotArea>
      <c:layout/>
      <c:lineChart>
        <c:grouping val="standard"/>
        <c:varyColors val="0"/>
        <c:ser>
          <c:idx val="0"/>
          <c:order val="0"/>
          <c:tx>
            <c:strRef>
              <c:f>IPR!$C$1</c:f>
              <c:strCache>
                <c:ptCount val="1"/>
                <c:pt idx="0">
                  <c:v>2012</c:v>
                </c:pt>
              </c:strCache>
            </c:strRef>
          </c:tx>
          <c:spPr>
            <a:ln w="19050"/>
          </c:spPr>
          <c:cat>
            <c:strRef>
              <c:f>IPR!$B$2:$B$32</c:f>
              <c:strCache>
                <c:ptCount val="31"/>
                <c:pt idx="0">
                  <c:v>Chongqing</c:v>
                </c:pt>
                <c:pt idx="1">
                  <c:v>Xiamen</c:v>
                </c:pt>
                <c:pt idx="2">
                  <c:v>Hangzhou</c:v>
                </c:pt>
                <c:pt idx="3">
                  <c:v>Ningbo</c:v>
                </c:pt>
                <c:pt idx="4">
                  <c:v>Changsha</c:v>
                </c:pt>
                <c:pt idx="5">
                  <c:v>Nanjing</c:v>
                </c:pt>
                <c:pt idx="6">
                  <c:v>Qingdao</c:v>
                </c:pt>
                <c:pt idx="7">
                  <c:v>Zhengzhou</c:v>
                </c:pt>
                <c:pt idx="8">
                  <c:v>Dalian</c:v>
                </c:pt>
                <c:pt idx="9">
                  <c:v>Hefei</c:v>
                </c:pt>
                <c:pt idx="10">
                  <c:v>Tianjin</c:v>
                </c:pt>
                <c:pt idx="11">
                  <c:v>Jinan</c:v>
                </c:pt>
                <c:pt idx="12">
                  <c:v>Chengdu</c:v>
                </c:pt>
                <c:pt idx="13">
                  <c:v>Shenzhen</c:v>
                </c:pt>
                <c:pt idx="14">
                  <c:v>Shanghai</c:v>
                </c:pt>
                <c:pt idx="15">
                  <c:v>Shijiazhuang</c:v>
                </c:pt>
                <c:pt idx="16">
                  <c:v>Beijing</c:v>
                </c:pt>
                <c:pt idx="17">
                  <c:v>Fuzhou</c:v>
                </c:pt>
                <c:pt idx="18">
                  <c:v>Nanning</c:v>
                </c:pt>
                <c:pt idx="19">
                  <c:v>Xi‘an</c:v>
                </c:pt>
                <c:pt idx="20">
                  <c:v>Changchun</c:v>
                </c:pt>
                <c:pt idx="21">
                  <c:v>wuhan</c:v>
                </c:pt>
                <c:pt idx="22">
                  <c:v>Kunming</c:v>
                </c:pt>
                <c:pt idx="23">
                  <c:v>Guangzhou</c:v>
                </c:pt>
                <c:pt idx="24">
                  <c:v>Guiyang</c:v>
                </c:pt>
                <c:pt idx="25">
                  <c:v>Haikou</c:v>
                </c:pt>
                <c:pt idx="26">
                  <c:v>Nanchang</c:v>
                </c:pt>
                <c:pt idx="27">
                  <c:v>Shenyang</c:v>
                </c:pt>
                <c:pt idx="28">
                  <c:v>Lanzhou</c:v>
                </c:pt>
                <c:pt idx="29">
                  <c:v>Harbin</c:v>
                </c:pt>
                <c:pt idx="30">
                  <c:v>Taiyuan</c:v>
                </c:pt>
              </c:strCache>
            </c:strRef>
          </c:cat>
          <c:val>
            <c:numRef>
              <c:f>IPR!$C$2:$C$32</c:f>
              <c:numCache>
                <c:formatCode>General</c:formatCode>
                <c:ptCount val="31"/>
                <c:pt idx="0">
                  <c:v>7.77</c:v>
                </c:pt>
                <c:pt idx="1">
                  <c:v>7.69</c:v>
                </c:pt>
                <c:pt idx="2">
                  <c:v>7.62</c:v>
                </c:pt>
                <c:pt idx="3">
                  <c:v>7.56</c:v>
                </c:pt>
                <c:pt idx="4">
                  <c:v>7.43</c:v>
                </c:pt>
                <c:pt idx="5">
                  <c:v>7.2</c:v>
                </c:pt>
                <c:pt idx="6">
                  <c:v>7.19</c:v>
                </c:pt>
                <c:pt idx="7">
                  <c:v>7.19</c:v>
                </c:pt>
                <c:pt idx="8">
                  <c:v>7.12</c:v>
                </c:pt>
                <c:pt idx="9">
                  <c:v>7.07</c:v>
                </c:pt>
                <c:pt idx="10">
                  <c:v>7.02</c:v>
                </c:pt>
                <c:pt idx="11">
                  <c:v>7</c:v>
                </c:pt>
                <c:pt idx="12">
                  <c:v>6.95</c:v>
                </c:pt>
                <c:pt idx="13">
                  <c:v>6.95</c:v>
                </c:pt>
                <c:pt idx="14">
                  <c:v>6.94</c:v>
                </c:pt>
                <c:pt idx="15">
                  <c:v>6.87</c:v>
                </c:pt>
                <c:pt idx="16">
                  <c:v>6.85</c:v>
                </c:pt>
                <c:pt idx="17">
                  <c:v>6.83</c:v>
                </c:pt>
                <c:pt idx="18">
                  <c:v>6.8</c:v>
                </c:pt>
                <c:pt idx="19">
                  <c:v>6.77</c:v>
                </c:pt>
                <c:pt idx="20">
                  <c:v>6.72</c:v>
                </c:pt>
                <c:pt idx="21">
                  <c:v>6.72</c:v>
                </c:pt>
                <c:pt idx="22">
                  <c:v>6.64</c:v>
                </c:pt>
                <c:pt idx="23">
                  <c:v>6.61</c:v>
                </c:pt>
                <c:pt idx="24">
                  <c:v>6.59</c:v>
                </c:pt>
                <c:pt idx="25">
                  <c:v>6.55</c:v>
                </c:pt>
                <c:pt idx="26">
                  <c:v>6.36</c:v>
                </c:pt>
                <c:pt idx="27">
                  <c:v>6.36</c:v>
                </c:pt>
                <c:pt idx="28">
                  <c:v>6.24</c:v>
                </c:pt>
                <c:pt idx="29">
                  <c:v>6.21</c:v>
                </c:pt>
                <c:pt idx="30">
                  <c:v>6.12</c:v>
                </c:pt>
              </c:numCache>
            </c:numRef>
          </c:val>
          <c:smooth val="0"/>
        </c:ser>
        <c:ser>
          <c:idx val="1"/>
          <c:order val="1"/>
          <c:tx>
            <c:strRef>
              <c:f>IPR!$D$1</c:f>
              <c:strCache>
                <c:ptCount val="1"/>
                <c:pt idx="0">
                  <c:v>2011</c:v>
                </c:pt>
              </c:strCache>
            </c:strRef>
          </c:tx>
          <c:spPr>
            <a:ln w="19050"/>
          </c:spPr>
          <c:cat>
            <c:strRef>
              <c:f>IPR!$B$2:$B$32</c:f>
              <c:strCache>
                <c:ptCount val="31"/>
                <c:pt idx="0">
                  <c:v>Chongqing</c:v>
                </c:pt>
                <c:pt idx="1">
                  <c:v>Xiamen</c:v>
                </c:pt>
                <c:pt idx="2">
                  <c:v>Hangzhou</c:v>
                </c:pt>
                <c:pt idx="3">
                  <c:v>Ningbo</c:v>
                </c:pt>
                <c:pt idx="4">
                  <c:v>Changsha</c:v>
                </c:pt>
                <c:pt idx="5">
                  <c:v>Nanjing</c:v>
                </c:pt>
                <c:pt idx="6">
                  <c:v>Qingdao</c:v>
                </c:pt>
                <c:pt idx="7">
                  <c:v>Zhengzhou</c:v>
                </c:pt>
                <c:pt idx="8">
                  <c:v>Dalian</c:v>
                </c:pt>
                <c:pt idx="9">
                  <c:v>Hefei</c:v>
                </c:pt>
                <c:pt idx="10">
                  <c:v>Tianjin</c:v>
                </c:pt>
                <c:pt idx="11">
                  <c:v>Jinan</c:v>
                </c:pt>
                <c:pt idx="12">
                  <c:v>Chengdu</c:v>
                </c:pt>
                <c:pt idx="13">
                  <c:v>Shenzhen</c:v>
                </c:pt>
                <c:pt idx="14">
                  <c:v>Shanghai</c:v>
                </c:pt>
                <c:pt idx="15">
                  <c:v>Shijiazhuang</c:v>
                </c:pt>
                <c:pt idx="16">
                  <c:v>Beijing</c:v>
                </c:pt>
                <c:pt idx="17">
                  <c:v>Fuzhou</c:v>
                </c:pt>
                <c:pt idx="18">
                  <c:v>Nanning</c:v>
                </c:pt>
                <c:pt idx="19">
                  <c:v>Xi‘an</c:v>
                </c:pt>
                <c:pt idx="20">
                  <c:v>Changchun</c:v>
                </c:pt>
                <c:pt idx="21">
                  <c:v>wuhan</c:v>
                </c:pt>
                <c:pt idx="22">
                  <c:v>Kunming</c:v>
                </c:pt>
                <c:pt idx="23">
                  <c:v>Guangzhou</c:v>
                </c:pt>
                <c:pt idx="24">
                  <c:v>Guiyang</c:v>
                </c:pt>
                <c:pt idx="25">
                  <c:v>Haikou</c:v>
                </c:pt>
                <c:pt idx="26">
                  <c:v>Nanchang</c:v>
                </c:pt>
                <c:pt idx="27">
                  <c:v>Shenyang</c:v>
                </c:pt>
                <c:pt idx="28">
                  <c:v>Lanzhou</c:v>
                </c:pt>
                <c:pt idx="29">
                  <c:v>Harbin</c:v>
                </c:pt>
                <c:pt idx="30">
                  <c:v>Taiyuan</c:v>
                </c:pt>
              </c:strCache>
            </c:strRef>
          </c:cat>
          <c:val>
            <c:numRef>
              <c:f>IPR!$D$2:$D$32</c:f>
              <c:numCache>
                <c:formatCode>General</c:formatCode>
                <c:ptCount val="31"/>
                <c:pt idx="0">
                  <c:v>6.39</c:v>
                </c:pt>
                <c:pt idx="1">
                  <c:v>7.39</c:v>
                </c:pt>
                <c:pt idx="2">
                  <c:v>7.07</c:v>
                </c:pt>
                <c:pt idx="3">
                  <c:v>6.49</c:v>
                </c:pt>
                <c:pt idx="4">
                  <c:v>6.57</c:v>
                </c:pt>
                <c:pt idx="5">
                  <c:v>6.98</c:v>
                </c:pt>
                <c:pt idx="6">
                  <c:v>7.85</c:v>
                </c:pt>
                <c:pt idx="7">
                  <c:v>6.81</c:v>
                </c:pt>
                <c:pt idx="8">
                  <c:v>6.46</c:v>
                </c:pt>
                <c:pt idx="9">
                  <c:v>6.22</c:v>
                </c:pt>
                <c:pt idx="10">
                  <c:v>6.02</c:v>
                </c:pt>
                <c:pt idx="11">
                  <c:v>6.5</c:v>
                </c:pt>
                <c:pt idx="12">
                  <c:v>6.96</c:v>
                </c:pt>
                <c:pt idx="13">
                  <c:v>6.08</c:v>
                </c:pt>
                <c:pt idx="14">
                  <c:v>6.49</c:v>
                </c:pt>
                <c:pt idx="15">
                  <c:v>6.5</c:v>
                </c:pt>
                <c:pt idx="16">
                  <c:v>6.44</c:v>
                </c:pt>
                <c:pt idx="17">
                  <c:v>6.57</c:v>
                </c:pt>
                <c:pt idx="18">
                  <c:v>5.91</c:v>
                </c:pt>
                <c:pt idx="19">
                  <c:v>5.56</c:v>
                </c:pt>
                <c:pt idx="20">
                  <c:v>5.82</c:v>
                </c:pt>
                <c:pt idx="21">
                  <c:v>5.74</c:v>
                </c:pt>
                <c:pt idx="22">
                  <c:v>5.6</c:v>
                </c:pt>
                <c:pt idx="23">
                  <c:v>5.71</c:v>
                </c:pt>
                <c:pt idx="24">
                  <c:v>6.32</c:v>
                </c:pt>
                <c:pt idx="25">
                  <c:v>5.86</c:v>
                </c:pt>
                <c:pt idx="26">
                  <c:v>5.53</c:v>
                </c:pt>
                <c:pt idx="27">
                  <c:v>5.99</c:v>
                </c:pt>
                <c:pt idx="28">
                  <c:v>5.45</c:v>
                </c:pt>
                <c:pt idx="29">
                  <c:v>5.17</c:v>
                </c:pt>
                <c:pt idx="30">
                  <c:v>6.19</c:v>
                </c:pt>
              </c:numCache>
            </c:numRef>
          </c:val>
          <c:smooth val="0"/>
        </c:ser>
        <c:ser>
          <c:idx val="2"/>
          <c:order val="2"/>
          <c:tx>
            <c:strRef>
              <c:f>IPR!$E$1</c:f>
              <c:strCache>
                <c:ptCount val="1"/>
                <c:pt idx="0">
                  <c:v>2010</c:v>
                </c:pt>
              </c:strCache>
            </c:strRef>
          </c:tx>
          <c:spPr>
            <a:ln w="19050"/>
          </c:spPr>
          <c:cat>
            <c:strRef>
              <c:f>IPR!$B$2:$B$32</c:f>
              <c:strCache>
                <c:ptCount val="31"/>
                <c:pt idx="0">
                  <c:v>Chongqing</c:v>
                </c:pt>
                <c:pt idx="1">
                  <c:v>Xiamen</c:v>
                </c:pt>
                <c:pt idx="2">
                  <c:v>Hangzhou</c:v>
                </c:pt>
                <c:pt idx="3">
                  <c:v>Ningbo</c:v>
                </c:pt>
                <c:pt idx="4">
                  <c:v>Changsha</c:v>
                </c:pt>
                <c:pt idx="5">
                  <c:v>Nanjing</c:v>
                </c:pt>
                <c:pt idx="6">
                  <c:v>Qingdao</c:v>
                </c:pt>
                <c:pt idx="7">
                  <c:v>Zhengzhou</c:v>
                </c:pt>
                <c:pt idx="8">
                  <c:v>Dalian</c:v>
                </c:pt>
                <c:pt idx="9">
                  <c:v>Hefei</c:v>
                </c:pt>
                <c:pt idx="10">
                  <c:v>Tianjin</c:v>
                </c:pt>
                <c:pt idx="11">
                  <c:v>Jinan</c:v>
                </c:pt>
                <c:pt idx="12">
                  <c:v>Chengdu</c:v>
                </c:pt>
                <c:pt idx="13">
                  <c:v>Shenzhen</c:v>
                </c:pt>
                <c:pt idx="14">
                  <c:v>Shanghai</c:v>
                </c:pt>
                <c:pt idx="15">
                  <c:v>Shijiazhuang</c:v>
                </c:pt>
                <c:pt idx="16">
                  <c:v>Beijing</c:v>
                </c:pt>
                <c:pt idx="17">
                  <c:v>Fuzhou</c:v>
                </c:pt>
                <c:pt idx="18">
                  <c:v>Nanning</c:v>
                </c:pt>
                <c:pt idx="19">
                  <c:v>Xi‘an</c:v>
                </c:pt>
                <c:pt idx="20">
                  <c:v>Changchun</c:v>
                </c:pt>
                <c:pt idx="21">
                  <c:v>wuhan</c:v>
                </c:pt>
                <c:pt idx="22">
                  <c:v>Kunming</c:v>
                </c:pt>
                <c:pt idx="23">
                  <c:v>Guangzhou</c:v>
                </c:pt>
                <c:pt idx="24">
                  <c:v>Guiyang</c:v>
                </c:pt>
                <c:pt idx="25">
                  <c:v>Haikou</c:v>
                </c:pt>
                <c:pt idx="26">
                  <c:v>Nanchang</c:v>
                </c:pt>
                <c:pt idx="27">
                  <c:v>Shenyang</c:v>
                </c:pt>
                <c:pt idx="28">
                  <c:v>Lanzhou</c:v>
                </c:pt>
                <c:pt idx="29">
                  <c:v>Harbin</c:v>
                </c:pt>
                <c:pt idx="30">
                  <c:v>Taiyuan</c:v>
                </c:pt>
              </c:strCache>
            </c:strRef>
          </c:cat>
          <c:val>
            <c:numRef>
              <c:f>IPR!$E$2:$E$32</c:f>
              <c:numCache>
                <c:formatCode>0.00</c:formatCode>
                <c:ptCount val="31"/>
                <c:pt idx="0">
                  <c:v>6.2160000000000002</c:v>
                </c:pt>
                <c:pt idx="1">
                  <c:v>6.524</c:v>
                </c:pt>
                <c:pt idx="2">
                  <c:v>6.766</c:v>
                </c:pt>
                <c:pt idx="3">
                  <c:v>6.92</c:v>
                </c:pt>
                <c:pt idx="4">
                  <c:v>6.37</c:v>
                </c:pt>
                <c:pt idx="5">
                  <c:v>6.3259999999999996</c:v>
                </c:pt>
                <c:pt idx="6">
                  <c:v>6.524</c:v>
                </c:pt>
                <c:pt idx="7">
                  <c:v>6.3040000000000003</c:v>
                </c:pt>
                <c:pt idx="8">
                  <c:v>6.9420000000000002</c:v>
                </c:pt>
                <c:pt idx="9">
                  <c:v>6.5019999999999998</c:v>
                </c:pt>
                <c:pt idx="10">
                  <c:v>6.3040000000000003</c:v>
                </c:pt>
                <c:pt idx="11">
                  <c:v>5.9740000000000002</c:v>
                </c:pt>
                <c:pt idx="12">
                  <c:v>7.1840000000000002</c:v>
                </c:pt>
                <c:pt idx="13">
                  <c:v>6.4359999999999999</c:v>
                </c:pt>
                <c:pt idx="14">
                  <c:v>6.7</c:v>
                </c:pt>
                <c:pt idx="15">
                  <c:v>5.952</c:v>
                </c:pt>
                <c:pt idx="16">
                  <c:v>6.4580000000000002</c:v>
                </c:pt>
                <c:pt idx="17">
                  <c:v>6.4580000000000002</c:v>
                </c:pt>
                <c:pt idx="18">
                  <c:v>6.4359999999999999</c:v>
                </c:pt>
                <c:pt idx="19">
                  <c:v>5.3140000000000001</c:v>
                </c:pt>
                <c:pt idx="20">
                  <c:v>6.0620000000000003</c:v>
                </c:pt>
                <c:pt idx="21">
                  <c:v>5.952</c:v>
                </c:pt>
                <c:pt idx="22">
                  <c:v>6.2380000000000004</c:v>
                </c:pt>
                <c:pt idx="23">
                  <c:v>7.0519999999999996</c:v>
                </c:pt>
                <c:pt idx="24">
                  <c:v>6.1059999999999999</c:v>
                </c:pt>
                <c:pt idx="25">
                  <c:v>5.4459999999999997</c:v>
                </c:pt>
                <c:pt idx="26">
                  <c:v>5.9080000000000004</c:v>
                </c:pt>
                <c:pt idx="27">
                  <c:v>6.7220000000000004</c:v>
                </c:pt>
                <c:pt idx="28">
                  <c:v>5.6879999999999997</c:v>
                </c:pt>
                <c:pt idx="29">
                  <c:v>6.3479999999999999</c:v>
                </c:pt>
                <c:pt idx="30">
                  <c:v>6.0839999999999996</c:v>
                </c:pt>
              </c:numCache>
            </c:numRef>
          </c:val>
          <c:smooth val="0"/>
        </c:ser>
        <c:dLbls>
          <c:showLegendKey val="0"/>
          <c:showVal val="0"/>
          <c:showCatName val="0"/>
          <c:showSerName val="0"/>
          <c:showPercent val="0"/>
          <c:showBubbleSize val="0"/>
        </c:dLbls>
        <c:marker val="1"/>
        <c:smooth val="0"/>
        <c:axId val="172924928"/>
        <c:axId val="172926464"/>
      </c:lineChart>
      <c:catAx>
        <c:axId val="172924928"/>
        <c:scaling>
          <c:orientation val="minMax"/>
        </c:scaling>
        <c:delete val="0"/>
        <c:axPos val="b"/>
        <c:numFmt formatCode="General" sourceLinked="0"/>
        <c:majorTickMark val="none"/>
        <c:minorTickMark val="none"/>
        <c:tickLblPos val="nextTo"/>
        <c:crossAx val="172926464"/>
        <c:crosses val="autoZero"/>
        <c:auto val="1"/>
        <c:lblAlgn val="ctr"/>
        <c:lblOffset val="100"/>
        <c:noMultiLvlLbl val="0"/>
      </c:catAx>
      <c:valAx>
        <c:axId val="172926464"/>
        <c:scaling>
          <c:orientation val="minMax"/>
          <c:max val="10"/>
          <c:min val="5"/>
        </c:scaling>
        <c:delete val="0"/>
        <c:axPos val="l"/>
        <c:majorGridlines/>
        <c:title>
          <c:tx>
            <c:rich>
              <a:bodyPr/>
              <a:lstStyle/>
              <a:p>
                <a:pPr>
                  <a:defRPr/>
                </a:pPr>
                <a:r>
                  <a:rPr lang="en-US"/>
                  <a:t>Mean</a:t>
                </a:r>
                <a:r>
                  <a:rPr lang="en-US" baseline="0"/>
                  <a:t> Score</a:t>
                </a:r>
                <a:endParaRPr lang="en-US"/>
              </a:p>
            </c:rich>
          </c:tx>
          <c:layout/>
          <c:overlay val="0"/>
        </c:title>
        <c:numFmt formatCode="General" sourceLinked="1"/>
        <c:majorTickMark val="none"/>
        <c:minorTickMark val="none"/>
        <c:tickLblPos val="nextTo"/>
        <c:crossAx val="172924928"/>
        <c:crosses val="autoZero"/>
        <c:crossBetween val="between"/>
        <c:majorUnit val="1"/>
      </c:valAx>
    </c:plotArea>
    <c:plotVisOnly val="1"/>
    <c:dispBlanksAs val="gap"/>
    <c:showDLblsOverMax val="0"/>
  </c:chart>
  <c:spPr>
    <a:noFill/>
  </c:sp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Access</a:t>
            </a:r>
            <a:r>
              <a:rPr lang="en-US" baseline="0"/>
              <a:t> to Financial Resources</a:t>
            </a:r>
            <a:endParaRPr lang="en-US"/>
          </a:p>
        </c:rich>
      </c:tx>
      <c:layout/>
      <c:overlay val="0"/>
    </c:title>
    <c:autoTitleDeleted val="0"/>
    <c:plotArea>
      <c:layout/>
      <c:lineChart>
        <c:grouping val="standard"/>
        <c:varyColors val="0"/>
        <c:ser>
          <c:idx val="0"/>
          <c:order val="0"/>
          <c:spPr>
            <a:ln w="19050">
              <a:prstDash val="solid"/>
            </a:ln>
          </c:spPr>
          <c:cat>
            <c:strRef>
              <c:f>'Financial Resources'!$B$2:$B$32</c:f>
              <c:strCache>
                <c:ptCount val="31"/>
                <c:pt idx="0">
                  <c:v>Shenzhen</c:v>
                </c:pt>
                <c:pt idx="1">
                  <c:v>Zhengzhou</c:v>
                </c:pt>
                <c:pt idx="2">
                  <c:v>Xiamen</c:v>
                </c:pt>
                <c:pt idx="3">
                  <c:v>Chengdu</c:v>
                </c:pt>
                <c:pt idx="4">
                  <c:v>Ningbo</c:v>
                </c:pt>
                <c:pt idx="5">
                  <c:v>Tianjin</c:v>
                </c:pt>
                <c:pt idx="6">
                  <c:v>Qingdao</c:v>
                </c:pt>
                <c:pt idx="7">
                  <c:v>Shanghai</c:v>
                </c:pt>
                <c:pt idx="8">
                  <c:v>Hangzhou</c:v>
                </c:pt>
                <c:pt idx="9">
                  <c:v>Nanjing</c:v>
                </c:pt>
                <c:pt idx="10">
                  <c:v>Shijiazhuang</c:v>
                </c:pt>
                <c:pt idx="11">
                  <c:v>Changsha</c:v>
                </c:pt>
                <c:pt idx="12">
                  <c:v>Beijing</c:v>
                </c:pt>
                <c:pt idx="13">
                  <c:v>Chongqing</c:v>
                </c:pt>
                <c:pt idx="14">
                  <c:v>Xi‘an</c:v>
                </c:pt>
                <c:pt idx="15">
                  <c:v>Dalian</c:v>
                </c:pt>
                <c:pt idx="16">
                  <c:v>Guangzhou</c:v>
                </c:pt>
                <c:pt idx="17">
                  <c:v>wuhan</c:v>
                </c:pt>
                <c:pt idx="18">
                  <c:v>Shenyang</c:v>
                </c:pt>
                <c:pt idx="19">
                  <c:v>Nanning</c:v>
                </c:pt>
                <c:pt idx="20">
                  <c:v>Changchun</c:v>
                </c:pt>
                <c:pt idx="21">
                  <c:v>Nanchang</c:v>
                </c:pt>
                <c:pt idx="22">
                  <c:v>Jinan</c:v>
                </c:pt>
                <c:pt idx="23">
                  <c:v>Hefei</c:v>
                </c:pt>
                <c:pt idx="24">
                  <c:v>Fuzhou</c:v>
                </c:pt>
                <c:pt idx="25">
                  <c:v>Harbin</c:v>
                </c:pt>
                <c:pt idx="26">
                  <c:v>Haikou</c:v>
                </c:pt>
                <c:pt idx="27">
                  <c:v>Lanzhou</c:v>
                </c:pt>
                <c:pt idx="28">
                  <c:v>Kunming</c:v>
                </c:pt>
                <c:pt idx="29">
                  <c:v>Taiyuan</c:v>
                </c:pt>
                <c:pt idx="30">
                  <c:v>Guiyang</c:v>
                </c:pt>
              </c:strCache>
            </c:strRef>
          </c:cat>
          <c:val>
            <c:numRef>
              <c:f>'Financial Resources'!$C$2:$C$32</c:f>
              <c:numCache>
                <c:formatCode>General</c:formatCode>
                <c:ptCount val="31"/>
                <c:pt idx="0">
                  <c:v>8.76</c:v>
                </c:pt>
                <c:pt idx="1">
                  <c:v>8.7100000000000009</c:v>
                </c:pt>
                <c:pt idx="2">
                  <c:v>8.68</c:v>
                </c:pt>
                <c:pt idx="3">
                  <c:v>8.59</c:v>
                </c:pt>
                <c:pt idx="4">
                  <c:v>8.5500000000000007</c:v>
                </c:pt>
                <c:pt idx="5">
                  <c:v>8.5500000000000007</c:v>
                </c:pt>
                <c:pt idx="6">
                  <c:v>8.5299999999999994</c:v>
                </c:pt>
                <c:pt idx="7">
                  <c:v>8.5299999999999994</c:v>
                </c:pt>
                <c:pt idx="8">
                  <c:v>8.52</c:v>
                </c:pt>
                <c:pt idx="9">
                  <c:v>8.48</c:v>
                </c:pt>
                <c:pt idx="10">
                  <c:v>8.44</c:v>
                </c:pt>
                <c:pt idx="11">
                  <c:v>8.41</c:v>
                </c:pt>
                <c:pt idx="12">
                  <c:v>8.34</c:v>
                </c:pt>
                <c:pt idx="13">
                  <c:v>8.2899999999999991</c:v>
                </c:pt>
                <c:pt idx="14">
                  <c:v>8.19</c:v>
                </c:pt>
                <c:pt idx="15">
                  <c:v>8.16</c:v>
                </c:pt>
                <c:pt idx="16">
                  <c:v>8.16</c:v>
                </c:pt>
                <c:pt idx="17">
                  <c:v>8.15</c:v>
                </c:pt>
                <c:pt idx="18">
                  <c:v>8.1300000000000008</c:v>
                </c:pt>
                <c:pt idx="19">
                  <c:v>8.08</c:v>
                </c:pt>
                <c:pt idx="20">
                  <c:v>8.07</c:v>
                </c:pt>
                <c:pt idx="21">
                  <c:v>8.06</c:v>
                </c:pt>
                <c:pt idx="22">
                  <c:v>8.02</c:v>
                </c:pt>
                <c:pt idx="23">
                  <c:v>7.99</c:v>
                </c:pt>
                <c:pt idx="24">
                  <c:v>7.95</c:v>
                </c:pt>
                <c:pt idx="25">
                  <c:v>7.94</c:v>
                </c:pt>
                <c:pt idx="26">
                  <c:v>7.71</c:v>
                </c:pt>
                <c:pt idx="27">
                  <c:v>7.66</c:v>
                </c:pt>
                <c:pt idx="28">
                  <c:v>7.56</c:v>
                </c:pt>
                <c:pt idx="29">
                  <c:v>7.55</c:v>
                </c:pt>
                <c:pt idx="30">
                  <c:v>6.92</c:v>
                </c:pt>
              </c:numCache>
            </c:numRef>
          </c:val>
          <c:smooth val="0"/>
        </c:ser>
        <c:ser>
          <c:idx val="1"/>
          <c:order val="1"/>
          <c:spPr>
            <a:ln w="19050"/>
          </c:spPr>
          <c:cat>
            <c:strRef>
              <c:f>'Financial Resources'!$B$2:$B$32</c:f>
              <c:strCache>
                <c:ptCount val="31"/>
                <c:pt idx="0">
                  <c:v>Shenzhen</c:v>
                </c:pt>
                <c:pt idx="1">
                  <c:v>Zhengzhou</c:v>
                </c:pt>
                <c:pt idx="2">
                  <c:v>Xiamen</c:v>
                </c:pt>
                <c:pt idx="3">
                  <c:v>Chengdu</c:v>
                </c:pt>
                <c:pt idx="4">
                  <c:v>Ningbo</c:v>
                </c:pt>
                <c:pt idx="5">
                  <c:v>Tianjin</c:v>
                </c:pt>
                <c:pt idx="6">
                  <c:v>Qingdao</c:v>
                </c:pt>
                <c:pt idx="7">
                  <c:v>Shanghai</c:v>
                </c:pt>
                <c:pt idx="8">
                  <c:v>Hangzhou</c:v>
                </c:pt>
                <c:pt idx="9">
                  <c:v>Nanjing</c:v>
                </c:pt>
                <c:pt idx="10">
                  <c:v>Shijiazhuang</c:v>
                </c:pt>
                <c:pt idx="11">
                  <c:v>Changsha</c:v>
                </c:pt>
                <c:pt idx="12">
                  <c:v>Beijing</c:v>
                </c:pt>
                <c:pt idx="13">
                  <c:v>Chongqing</c:v>
                </c:pt>
                <c:pt idx="14">
                  <c:v>Xi‘an</c:v>
                </c:pt>
                <c:pt idx="15">
                  <c:v>Dalian</c:v>
                </c:pt>
                <c:pt idx="16">
                  <c:v>Guangzhou</c:v>
                </c:pt>
                <c:pt idx="17">
                  <c:v>wuhan</c:v>
                </c:pt>
                <c:pt idx="18">
                  <c:v>Shenyang</c:v>
                </c:pt>
                <c:pt idx="19">
                  <c:v>Nanning</c:v>
                </c:pt>
                <c:pt idx="20">
                  <c:v>Changchun</c:v>
                </c:pt>
                <c:pt idx="21">
                  <c:v>Nanchang</c:v>
                </c:pt>
                <c:pt idx="22">
                  <c:v>Jinan</c:v>
                </c:pt>
                <c:pt idx="23">
                  <c:v>Hefei</c:v>
                </c:pt>
                <c:pt idx="24">
                  <c:v>Fuzhou</c:v>
                </c:pt>
                <c:pt idx="25">
                  <c:v>Harbin</c:v>
                </c:pt>
                <c:pt idx="26">
                  <c:v>Haikou</c:v>
                </c:pt>
                <c:pt idx="27">
                  <c:v>Lanzhou</c:v>
                </c:pt>
                <c:pt idx="28">
                  <c:v>Kunming</c:v>
                </c:pt>
                <c:pt idx="29">
                  <c:v>Taiyuan</c:v>
                </c:pt>
                <c:pt idx="30">
                  <c:v>Guiyang</c:v>
                </c:pt>
              </c:strCache>
            </c:strRef>
          </c:cat>
          <c:val>
            <c:numRef>
              <c:f>'Financial Resources'!$D$2:$D$32</c:f>
              <c:numCache>
                <c:formatCode>General</c:formatCode>
                <c:ptCount val="31"/>
                <c:pt idx="0">
                  <c:v>6.01</c:v>
                </c:pt>
                <c:pt idx="1">
                  <c:v>4.83</c:v>
                </c:pt>
                <c:pt idx="2">
                  <c:v>6.89</c:v>
                </c:pt>
                <c:pt idx="3">
                  <c:v>5.71</c:v>
                </c:pt>
                <c:pt idx="4">
                  <c:v>6.58</c:v>
                </c:pt>
                <c:pt idx="5">
                  <c:v>5.87</c:v>
                </c:pt>
                <c:pt idx="6">
                  <c:v>6.7</c:v>
                </c:pt>
                <c:pt idx="7">
                  <c:v>6.07</c:v>
                </c:pt>
                <c:pt idx="8">
                  <c:v>6.86</c:v>
                </c:pt>
                <c:pt idx="9">
                  <c:v>6.05</c:v>
                </c:pt>
                <c:pt idx="10">
                  <c:v>5.51</c:v>
                </c:pt>
                <c:pt idx="11">
                  <c:v>5.82</c:v>
                </c:pt>
                <c:pt idx="12">
                  <c:v>5.49</c:v>
                </c:pt>
                <c:pt idx="13">
                  <c:v>5.88</c:v>
                </c:pt>
                <c:pt idx="14">
                  <c:v>5.15</c:v>
                </c:pt>
                <c:pt idx="15">
                  <c:v>6.57</c:v>
                </c:pt>
                <c:pt idx="16">
                  <c:v>6.46</c:v>
                </c:pt>
                <c:pt idx="17">
                  <c:v>5.41</c:v>
                </c:pt>
                <c:pt idx="18">
                  <c:v>5.72</c:v>
                </c:pt>
                <c:pt idx="19">
                  <c:v>5.59</c:v>
                </c:pt>
                <c:pt idx="20">
                  <c:v>5.91</c:v>
                </c:pt>
                <c:pt idx="21">
                  <c:v>5.96</c:v>
                </c:pt>
                <c:pt idx="22">
                  <c:v>5.87</c:v>
                </c:pt>
                <c:pt idx="23">
                  <c:v>5.81</c:v>
                </c:pt>
                <c:pt idx="24">
                  <c:v>5.76</c:v>
                </c:pt>
                <c:pt idx="25">
                  <c:v>5.65</c:v>
                </c:pt>
                <c:pt idx="26">
                  <c:v>6.17</c:v>
                </c:pt>
                <c:pt idx="27">
                  <c:v>4.6500000000000004</c:v>
                </c:pt>
                <c:pt idx="28">
                  <c:v>5.25</c:v>
                </c:pt>
                <c:pt idx="29">
                  <c:v>5.07</c:v>
                </c:pt>
                <c:pt idx="30">
                  <c:v>5.92</c:v>
                </c:pt>
              </c:numCache>
            </c:numRef>
          </c:val>
          <c:smooth val="0"/>
        </c:ser>
        <c:ser>
          <c:idx val="2"/>
          <c:order val="2"/>
          <c:spPr>
            <a:ln w="19050"/>
          </c:spPr>
          <c:cat>
            <c:strRef>
              <c:f>'Financial Resources'!$B$2:$B$32</c:f>
              <c:strCache>
                <c:ptCount val="31"/>
                <c:pt idx="0">
                  <c:v>Shenzhen</c:v>
                </c:pt>
                <c:pt idx="1">
                  <c:v>Zhengzhou</c:v>
                </c:pt>
                <c:pt idx="2">
                  <c:v>Xiamen</c:v>
                </c:pt>
                <c:pt idx="3">
                  <c:v>Chengdu</c:v>
                </c:pt>
                <c:pt idx="4">
                  <c:v>Ningbo</c:v>
                </c:pt>
                <c:pt idx="5">
                  <c:v>Tianjin</c:v>
                </c:pt>
                <c:pt idx="6">
                  <c:v>Qingdao</c:v>
                </c:pt>
                <c:pt idx="7">
                  <c:v>Shanghai</c:v>
                </c:pt>
                <c:pt idx="8">
                  <c:v>Hangzhou</c:v>
                </c:pt>
                <c:pt idx="9">
                  <c:v>Nanjing</c:v>
                </c:pt>
                <c:pt idx="10">
                  <c:v>Shijiazhuang</c:v>
                </c:pt>
                <c:pt idx="11">
                  <c:v>Changsha</c:v>
                </c:pt>
                <c:pt idx="12">
                  <c:v>Beijing</c:v>
                </c:pt>
                <c:pt idx="13">
                  <c:v>Chongqing</c:v>
                </c:pt>
                <c:pt idx="14">
                  <c:v>Xi‘an</c:v>
                </c:pt>
                <c:pt idx="15">
                  <c:v>Dalian</c:v>
                </c:pt>
                <c:pt idx="16">
                  <c:v>Guangzhou</c:v>
                </c:pt>
                <c:pt idx="17">
                  <c:v>wuhan</c:v>
                </c:pt>
                <c:pt idx="18">
                  <c:v>Shenyang</c:v>
                </c:pt>
                <c:pt idx="19">
                  <c:v>Nanning</c:v>
                </c:pt>
                <c:pt idx="20">
                  <c:v>Changchun</c:v>
                </c:pt>
                <c:pt idx="21">
                  <c:v>Nanchang</c:v>
                </c:pt>
                <c:pt idx="22">
                  <c:v>Jinan</c:v>
                </c:pt>
                <c:pt idx="23">
                  <c:v>Hefei</c:v>
                </c:pt>
                <c:pt idx="24">
                  <c:v>Fuzhou</c:v>
                </c:pt>
                <c:pt idx="25">
                  <c:v>Harbin</c:v>
                </c:pt>
                <c:pt idx="26">
                  <c:v>Haikou</c:v>
                </c:pt>
                <c:pt idx="27">
                  <c:v>Lanzhou</c:v>
                </c:pt>
                <c:pt idx="28">
                  <c:v>Kunming</c:v>
                </c:pt>
                <c:pt idx="29">
                  <c:v>Taiyuan</c:v>
                </c:pt>
                <c:pt idx="30">
                  <c:v>Guiyang</c:v>
                </c:pt>
              </c:strCache>
            </c:strRef>
          </c:cat>
          <c:val>
            <c:numRef>
              <c:f>'Financial Resources'!$E$2:$E$32</c:f>
              <c:numCache>
                <c:formatCode>0.00</c:formatCode>
                <c:ptCount val="31"/>
                <c:pt idx="0">
                  <c:v>6.4580000000000002</c:v>
                </c:pt>
                <c:pt idx="1">
                  <c:v>6.5679999999999996</c:v>
                </c:pt>
                <c:pt idx="2">
                  <c:v>6.3920000000000003</c:v>
                </c:pt>
                <c:pt idx="3">
                  <c:v>6.4139999999999997</c:v>
                </c:pt>
                <c:pt idx="4">
                  <c:v>6.4580000000000002</c:v>
                </c:pt>
                <c:pt idx="5">
                  <c:v>6.3259999999999996</c:v>
                </c:pt>
                <c:pt idx="6">
                  <c:v>6.3920000000000003</c:v>
                </c:pt>
                <c:pt idx="7">
                  <c:v>6.9859999999999998</c:v>
                </c:pt>
                <c:pt idx="8">
                  <c:v>6.4580000000000002</c:v>
                </c:pt>
                <c:pt idx="9">
                  <c:v>6.2380000000000004</c:v>
                </c:pt>
                <c:pt idx="10">
                  <c:v>5.798</c:v>
                </c:pt>
                <c:pt idx="11">
                  <c:v>5.9960000000000004</c:v>
                </c:pt>
                <c:pt idx="12">
                  <c:v>6.3259999999999996</c:v>
                </c:pt>
                <c:pt idx="13">
                  <c:v>5.3579999999999997</c:v>
                </c:pt>
                <c:pt idx="14">
                  <c:v>5.4020000000000001</c:v>
                </c:pt>
                <c:pt idx="15">
                  <c:v>6.5019999999999998</c:v>
                </c:pt>
                <c:pt idx="16">
                  <c:v>6.9640000000000004</c:v>
                </c:pt>
                <c:pt idx="17">
                  <c:v>5.6440000000000001</c:v>
                </c:pt>
                <c:pt idx="18">
                  <c:v>6.7880000000000003</c:v>
                </c:pt>
                <c:pt idx="19">
                  <c:v>6.282</c:v>
                </c:pt>
                <c:pt idx="20">
                  <c:v>6.0179999999999998</c:v>
                </c:pt>
                <c:pt idx="21">
                  <c:v>5.93</c:v>
                </c:pt>
                <c:pt idx="22">
                  <c:v>5.71</c:v>
                </c:pt>
                <c:pt idx="23">
                  <c:v>6.0620000000000003</c:v>
                </c:pt>
                <c:pt idx="24">
                  <c:v>5.93</c:v>
                </c:pt>
                <c:pt idx="25">
                  <c:v>6.3479999999999999</c:v>
                </c:pt>
                <c:pt idx="26">
                  <c:v>5.5780000000000003</c:v>
                </c:pt>
                <c:pt idx="27">
                  <c:v>4.5659999999999998</c:v>
                </c:pt>
                <c:pt idx="28">
                  <c:v>5.952</c:v>
                </c:pt>
                <c:pt idx="29">
                  <c:v>6.5019999999999998</c:v>
                </c:pt>
                <c:pt idx="30">
                  <c:v>5.8860000000000001</c:v>
                </c:pt>
              </c:numCache>
            </c:numRef>
          </c:val>
          <c:smooth val="0"/>
        </c:ser>
        <c:dLbls>
          <c:showLegendKey val="0"/>
          <c:showVal val="0"/>
          <c:showCatName val="0"/>
          <c:showSerName val="0"/>
          <c:showPercent val="0"/>
          <c:showBubbleSize val="0"/>
        </c:dLbls>
        <c:marker val="1"/>
        <c:smooth val="0"/>
        <c:axId val="173020288"/>
        <c:axId val="173021824"/>
      </c:lineChart>
      <c:catAx>
        <c:axId val="173020288"/>
        <c:scaling>
          <c:orientation val="minMax"/>
        </c:scaling>
        <c:delete val="0"/>
        <c:axPos val="b"/>
        <c:numFmt formatCode="General" sourceLinked="0"/>
        <c:majorTickMark val="none"/>
        <c:minorTickMark val="none"/>
        <c:tickLblPos val="nextTo"/>
        <c:crossAx val="173021824"/>
        <c:crosses val="autoZero"/>
        <c:auto val="1"/>
        <c:lblAlgn val="ctr"/>
        <c:lblOffset val="100"/>
        <c:noMultiLvlLbl val="0"/>
      </c:catAx>
      <c:valAx>
        <c:axId val="173021824"/>
        <c:scaling>
          <c:orientation val="minMax"/>
          <c:max val="10"/>
          <c:min val="4"/>
        </c:scaling>
        <c:delete val="0"/>
        <c:axPos val="l"/>
        <c:majorGridlines/>
        <c:title>
          <c:tx>
            <c:rich>
              <a:bodyPr/>
              <a:lstStyle/>
              <a:p>
                <a:pPr>
                  <a:defRPr/>
                </a:pPr>
                <a:r>
                  <a:rPr lang="en-US"/>
                  <a:t>Mean Score</a:t>
                </a:r>
              </a:p>
            </c:rich>
          </c:tx>
          <c:layout/>
          <c:overlay val="0"/>
        </c:title>
        <c:numFmt formatCode="General" sourceLinked="1"/>
        <c:majorTickMark val="none"/>
        <c:minorTickMark val="none"/>
        <c:tickLblPos val="nextTo"/>
        <c:crossAx val="173020288"/>
        <c:crosses val="autoZero"/>
        <c:crossBetween val="between"/>
        <c:majorUnit val="1"/>
      </c:valAx>
    </c:plotArea>
    <c:plotVisOnly val="1"/>
    <c:dispBlanksAs val="gap"/>
    <c:showDLblsOverMax val="0"/>
  </c:chart>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Legal Guarantee of Performance</a:t>
            </a:r>
            <a:r>
              <a:rPr lang="en-US" baseline="0"/>
              <a:t> of Contract</a:t>
            </a:r>
            <a:endParaRPr lang="en-US"/>
          </a:p>
        </c:rich>
      </c:tx>
      <c:layout/>
      <c:overlay val="0"/>
    </c:title>
    <c:autoTitleDeleted val="0"/>
    <c:plotArea>
      <c:layout/>
      <c:lineChart>
        <c:grouping val="standard"/>
        <c:varyColors val="0"/>
        <c:ser>
          <c:idx val="0"/>
          <c:order val="0"/>
          <c:spPr>
            <a:ln w="19050"/>
          </c:spPr>
          <c:cat>
            <c:strRef>
              <c:f>Guarantee!$B$2:$B$32</c:f>
              <c:strCache>
                <c:ptCount val="31"/>
                <c:pt idx="0">
                  <c:v>Xiamen</c:v>
                </c:pt>
                <c:pt idx="1">
                  <c:v>Hangzhou</c:v>
                </c:pt>
                <c:pt idx="2">
                  <c:v>Nanning</c:v>
                </c:pt>
                <c:pt idx="3">
                  <c:v>Chengdu</c:v>
                </c:pt>
                <c:pt idx="4">
                  <c:v>Changchun</c:v>
                </c:pt>
                <c:pt idx="5">
                  <c:v>Ningbo</c:v>
                </c:pt>
                <c:pt idx="6">
                  <c:v>Harbin</c:v>
                </c:pt>
                <c:pt idx="7">
                  <c:v>Nanjing</c:v>
                </c:pt>
                <c:pt idx="8">
                  <c:v>Qingdao</c:v>
                </c:pt>
                <c:pt idx="9">
                  <c:v>Jinan</c:v>
                </c:pt>
                <c:pt idx="10">
                  <c:v>Dalian</c:v>
                </c:pt>
                <c:pt idx="11">
                  <c:v>Changsha</c:v>
                </c:pt>
                <c:pt idx="12">
                  <c:v>Xi‘an</c:v>
                </c:pt>
                <c:pt idx="13">
                  <c:v>Zhengzhou</c:v>
                </c:pt>
                <c:pt idx="14">
                  <c:v>Hefei</c:v>
                </c:pt>
                <c:pt idx="15">
                  <c:v>Shenzhen</c:v>
                </c:pt>
                <c:pt idx="16">
                  <c:v>Beijing</c:v>
                </c:pt>
                <c:pt idx="17">
                  <c:v>Shijiazhuang</c:v>
                </c:pt>
                <c:pt idx="18">
                  <c:v>Chongqing</c:v>
                </c:pt>
                <c:pt idx="19">
                  <c:v>Shanghai</c:v>
                </c:pt>
                <c:pt idx="20">
                  <c:v>Shenyang</c:v>
                </c:pt>
                <c:pt idx="21">
                  <c:v>Fuzhou</c:v>
                </c:pt>
                <c:pt idx="22">
                  <c:v>Guangzhou</c:v>
                </c:pt>
                <c:pt idx="23">
                  <c:v>Taiyuan</c:v>
                </c:pt>
                <c:pt idx="24">
                  <c:v>Haikou</c:v>
                </c:pt>
                <c:pt idx="25">
                  <c:v>Guiyang</c:v>
                </c:pt>
                <c:pt idx="26">
                  <c:v>Tianjin</c:v>
                </c:pt>
                <c:pt idx="27">
                  <c:v>Kunming</c:v>
                </c:pt>
                <c:pt idx="28">
                  <c:v>Lanzhou</c:v>
                </c:pt>
                <c:pt idx="29">
                  <c:v>wuhan</c:v>
                </c:pt>
                <c:pt idx="30">
                  <c:v>Nanchang</c:v>
                </c:pt>
              </c:strCache>
            </c:strRef>
          </c:cat>
          <c:val>
            <c:numRef>
              <c:f>Guarantee!$C$2:$C$32</c:f>
              <c:numCache>
                <c:formatCode>General</c:formatCode>
                <c:ptCount val="31"/>
                <c:pt idx="0">
                  <c:v>8.8800000000000008</c:v>
                </c:pt>
                <c:pt idx="1">
                  <c:v>8.58</c:v>
                </c:pt>
                <c:pt idx="2">
                  <c:v>8.4</c:v>
                </c:pt>
                <c:pt idx="3">
                  <c:v>8.36</c:v>
                </c:pt>
                <c:pt idx="4">
                  <c:v>8.3000000000000007</c:v>
                </c:pt>
                <c:pt idx="5">
                  <c:v>8.25</c:v>
                </c:pt>
                <c:pt idx="6">
                  <c:v>8.23</c:v>
                </c:pt>
                <c:pt idx="7">
                  <c:v>8.1999999999999993</c:v>
                </c:pt>
                <c:pt idx="8">
                  <c:v>8.19</c:v>
                </c:pt>
                <c:pt idx="9">
                  <c:v>8.1199999999999992</c:v>
                </c:pt>
                <c:pt idx="10">
                  <c:v>8.02</c:v>
                </c:pt>
                <c:pt idx="11">
                  <c:v>8.01</c:v>
                </c:pt>
                <c:pt idx="12">
                  <c:v>8</c:v>
                </c:pt>
                <c:pt idx="13">
                  <c:v>7.95</c:v>
                </c:pt>
                <c:pt idx="14">
                  <c:v>7.89</c:v>
                </c:pt>
                <c:pt idx="15">
                  <c:v>7.85</c:v>
                </c:pt>
                <c:pt idx="16">
                  <c:v>7.82</c:v>
                </c:pt>
                <c:pt idx="17">
                  <c:v>7.82</c:v>
                </c:pt>
                <c:pt idx="18">
                  <c:v>7.81</c:v>
                </c:pt>
                <c:pt idx="19">
                  <c:v>7.75</c:v>
                </c:pt>
                <c:pt idx="20">
                  <c:v>7.57</c:v>
                </c:pt>
                <c:pt idx="21">
                  <c:v>7.56</c:v>
                </c:pt>
                <c:pt idx="22">
                  <c:v>7.5</c:v>
                </c:pt>
                <c:pt idx="23">
                  <c:v>7.5</c:v>
                </c:pt>
                <c:pt idx="24">
                  <c:v>7.43</c:v>
                </c:pt>
                <c:pt idx="25">
                  <c:v>7.42</c:v>
                </c:pt>
                <c:pt idx="26">
                  <c:v>7.33</c:v>
                </c:pt>
                <c:pt idx="27">
                  <c:v>7.32</c:v>
                </c:pt>
                <c:pt idx="28">
                  <c:v>7.26</c:v>
                </c:pt>
                <c:pt idx="29">
                  <c:v>7.04</c:v>
                </c:pt>
                <c:pt idx="30">
                  <c:v>7.02</c:v>
                </c:pt>
              </c:numCache>
            </c:numRef>
          </c:val>
          <c:smooth val="0"/>
        </c:ser>
        <c:ser>
          <c:idx val="1"/>
          <c:order val="1"/>
          <c:spPr>
            <a:ln w="19050"/>
          </c:spPr>
          <c:cat>
            <c:strRef>
              <c:f>Guarantee!$B$2:$B$32</c:f>
              <c:strCache>
                <c:ptCount val="31"/>
                <c:pt idx="0">
                  <c:v>Xiamen</c:v>
                </c:pt>
                <c:pt idx="1">
                  <c:v>Hangzhou</c:v>
                </c:pt>
                <c:pt idx="2">
                  <c:v>Nanning</c:v>
                </c:pt>
                <c:pt idx="3">
                  <c:v>Chengdu</c:v>
                </c:pt>
                <c:pt idx="4">
                  <c:v>Changchun</c:v>
                </c:pt>
                <c:pt idx="5">
                  <c:v>Ningbo</c:v>
                </c:pt>
                <c:pt idx="6">
                  <c:v>Harbin</c:v>
                </c:pt>
                <c:pt idx="7">
                  <c:v>Nanjing</c:v>
                </c:pt>
                <c:pt idx="8">
                  <c:v>Qingdao</c:v>
                </c:pt>
                <c:pt idx="9">
                  <c:v>Jinan</c:v>
                </c:pt>
                <c:pt idx="10">
                  <c:v>Dalian</c:v>
                </c:pt>
                <c:pt idx="11">
                  <c:v>Changsha</c:v>
                </c:pt>
                <c:pt idx="12">
                  <c:v>Xi‘an</c:v>
                </c:pt>
                <c:pt idx="13">
                  <c:v>Zhengzhou</c:v>
                </c:pt>
                <c:pt idx="14">
                  <c:v>Hefei</c:v>
                </c:pt>
                <c:pt idx="15">
                  <c:v>Shenzhen</c:v>
                </c:pt>
                <c:pt idx="16">
                  <c:v>Beijing</c:v>
                </c:pt>
                <c:pt idx="17">
                  <c:v>Shijiazhuang</c:v>
                </c:pt>
                <c:pt idx="18">
                  <c:v>Chongqing</c:v>
                </c:pt>
                <c:pt idx="19">
                  <c:v>Shanghai</c:v>
                </c:pt>
                <c:pt idx="20">
                  <c:v>Shenyang</c:v>
                </c:pt>
                <c:pt idx="21">
                  <c:v>Fuzhou</c:v>
                </c:pt>
                <c:pt idx="22">
                  <c:v>Guangzhou</c:v>
                </c:pt>
                <c:pt idx="23">
                  <c:v>Taiyuan</c:v>
                </c:pt>
                <c:pt idx="24">
                  <c:v>Haikou</c:v>
                </c:pt>
                <c:pt idx="25">
                  <c:v>Guiyang</c:v>
                </c:pt>
                <c:pt idx="26">
                  <c:v>Tianjin</c:v>
                </c:pt>
                <c:pt idx="27">
                  <c:v>Kunming</c:v>
                </c:pt>
                <c:pt idx="28">
                  <c:v>Lanzhou</c:v>
                </c:pt>
                <c:pt idx="29">
                  <c:v>wuhan</c:v>
                </c:pt>
                <c:pt idx="30">
                  <c:v>Nanchang</c:v>
                </c:pt>
              </c:strCache>
            </c:strRef>
          </c:cat>
          <c:val>
            <c:numRef>
              <c:f>Guarantee!$D$2:$D$32</c:f>
              <c:numCache>
                <c:formatCode>General</c:formatCode>
                <c:ptCount val="31"/>
                <c:pt idx="0">
                  <c:v>7.48</c:v>
                </c:pt>
                <c:pt idx="1">
                  <c:v>7.46</c:v>
                </c:pt>
                <c:pt idx="2">
                  <c:v>6.18</c:v>
                </c:pt>
                <c:pt idx="3">
                  <c:v>6.49</c:v>
                </c:pt>
                <c:pt idx="4">
                  <c:v>6.15</c:v>
                </c:pt>
                <c:pt idx="5">
                  <c:v>7.06</c:v>
                </c:pt>
                <c:pt idx="6">
                  <c:v>6</c:v>
                </c:pt>
                <c:pt idx="7">
                  <c:v>6.81</c:v>
                </c:pt>
                <c:pt idx="8">
                  <c:v>7.32</c:v>
                </c:pt>
                <c:pt idx="9">
                  <c:v>6.53</c:v>
                </c:pt>
                <c:pt idx="10">
                  <c:v>6.63</c:v>
                </c:pt>
                <c:pt idx="11">
                  <c:v>6.75</c:v>
                </c:pt>
                <c:pt idx="12">
                  <c:v>6.02</c:v>
                </c:pt>
                <c:pt idx="13">
                  <c:v>6.55</c:v>
                </c:pt>
                <c:pt idx="14">
                  <c:v>6.57</c:v>
                </c:pt>
                <c:pt idx="15">
                  <c:v>6.78</c:v>
                </c:pt>
                <c:pt idx="16">
                  <c:v>6.87</c:v>
                </c:pt>
                <c:pt idx="17">
                  <c:v>6.57</c:v>
                </c:pt>
                <c:pt idx="18">
                  <c:v>6.75</c:v>
                </c:pt>
                <c:pt idx="19">
                  <c:v>6.91</c:v>
                </c:pt>
                <c:pt idx="20">
                  <c:v>6.45</c:v>
                </c:pt>
                <c:pt idx="21">
                  <c:v>6.6</c:v>
                </c:pt>
                <c:pt idx="22">
                  <c:v>6.48</c:v>
                </c:pt>
                <c:pt idx="23">
                  <c:v>6.1</c:v>
                </c:pt>
                <c:pt idx="24">
                  <c:v>5.85</c:v>
                </c:pt>
                <c:pt idx="25">
                  <c:v>6.28</c:v>
                </c:pt>
                <c:pt idx="26">
                  <c:v>6.11</c:v>
                </c:pt>
                <c:pt idx="27">
                  <c:v>5.73</c:v>
                </c:pt>
                <c:pt idx="28">
                  <c:v>5.85</c:v>
                </c:pt>
                <c:pt idx="29">
                  <c:v>6.61</c:v>
                </c:pt>
                <c:pt idx="30">
                  <c:v>5.95</c:v>
                </c:pt>
              </c:numCache>
            </c:numRef>
          </c:val>
          <c:smooth val="0"/>
        </c:ser>
        <c:ser>
          <c:idx val="2"/>
          <c:order val="2"/>
          <c:spPr>
            <a:ln w="19050"/>
          </c:spPr>
          <c:cat>
            <c:strRef>
              <c:f>Guarantee!$B$2:$B$32</c:f>
              <c:strCache>
                <c:ptCount val="31"/>
                <c:pt idx="0">
                  <c:v>Xiamen</c:v>
                </c:pt>
                <c:pt idx="1">
                  <c:v>Hangzhou</c:v>
                </c:pt>
                <c:pt idx="2">
                  <c:v>Nanning</c:v>
                </c:pt>
                <c:pt idx="3">
                  <c:v>Chengdu</c:v>
                </c:pt>
                <c:pt idx="4">
                  <c:v>Changchun</c:v>
                </c:pt>
                <c:pt idx="5">
                  <c:v>Ningbo</c:v>
                </c:pt>
                <c:pt idx="6">
                  <c:v>Harbin</c:v>
                </c:pt>
                <c:pt idx="7">
                  <c:v>Nanjing</c:v>
                </c:pt>
                <c:pt idx="8">
                  <c:v>Qingdao</c:v>
                </c:pt>
                <c:pt idx="9">
                  <c:v>Jinan</c:v>
                </c:pt>
                <c:pt idx="10">
                  <c:v>Dalian</c:v>
                </c:pt>
                <c:pt idx="11">
                  <c:v>Changsha</c:v>
                </c:pt>
                <c:pt idx="12">
                  <c:v>Xi‘an</c:v>
                </c:pt>
                <c:pt idx="13">
                  <c:v>Zhengzhou</c:v>
                </c:pt>
                <c:pt idx="14">
                  <c:v>Hefei</c:v>
                </c:pt>
                <c:pt idx="15">
                  <c:v>Shenzhen</c:v>
                </c:pt>
                <c:pt idx="16">
                  <c:v>Beijing</c:v>
                </c:pt>
                <c:pt idx="17">
                  <c:v>Shijiazhuang</c:v>
                </c:pt>
                <c:pt idx="18">
                  <c:v>Chongqing</c:v>
                </c:pt>
                <c:pt idx="19">
                  <c:v>Shanghai</c:v>
                </c:pt>
                <c:pt idx="20">
                  <c:v>Shenyang</c:v>
                </c:pt>
                <c:pt idx="21">
                  <c:v>Fuzhou</c:v>
                </c:pt>
                <c:pt idx="22">
                  <c:v>Guangzhou</c:v>
                </c:pt>
                <c:pt idx="23">
                  <c:v>Taiyuan</c:v>
                </c:pt>
                <c:pt idx="24">
                  <c:v>Haikou</c:v>
                </c:pt>
                <c:pt idx="25">
                  <c:v>Guiyang</c:v>
                </c:pt>
                <c:pt idx="26">
                  <c:v>Tianjin</c:v>
                </c:pt>
                <c:pt idx="27">
                  <c:v>Kunming</c:v>
                </c:pt>
                <c:pt idx="28">
                  <c:v>Lanzhou</c:v>
                </c:pt>
                <c:pt idx="29">
                  <c:v>wuhan</c:v>
                </c:pt>
                <c:pt idx="30">
                  <c:v>Nanchang</c:v>
                </c:pt>
              </c:strCache>
            </c:strRef>
          </c:cat>
          <c:val>
            <c:numRef>
              <c:f>Guarantee!$E$2:$E$32</c:f>
              <c:numCache>
                <c:formatCode>0.00</c:formatCode>
                <c:ptCount val="31"/>
                <c:pt idx="0">
                  <c:v>6.81</c:v>
                </c:pt>
                <c:pt idx="1">
                  <c:v>7.0739999999999998</c:v>
                </c:pt>
                <c:pt idx="2">
                  <c:v>6.766</c:v>
                </c:pt>
                <c:pt idx="3">
                  <c:v>6.7220000000000004</c:v>
                </c:pt>
                <c:pt idx="4">
                  <c:v>6.4139999999999997</c:v>
                </c:pt>
                <c:pt idx="5">
                  <c:v>6.7880000000000003</c:v>
                </c:pt>
                <c:pt idx="6">
                  <c:v>6.0620000000000003</c:v>
                </c:pt>
                <c:pt idx="7">
                  <c:v>6.7</c:v>
                </c:pt>
                <c:pt idx="8">
                  <c:v>6.6120000000000001</c:v>
                </c:pt>
                <c:pt idx="9">
                  <c:v>6.1719999999999997</c:v>
                </c:pt>
                <c:pt idx="10">
                  <c:v>6.9420000000000002</c:v>
                </c:pt>
                <c:pt idx="11">
                  <c:v>6.37</c:v>
                </c:pt>
                <c:pt idx="12">
                  <c:v>5.2919999999999998</c:v>
                </c:pt>
                <c:pt idx="13">
                  <c:v>6.8760000000000003</c:v>
                </c:pt>
                <c:pt idx="14">
                  <c:v>6.8760000000000003</c:v>
                </c:pt>
                <c:pt idx="15">
                  <c:v>6.5019999999999998</c:v>
                </c:pt>
                <c:pt idx="16">
                  <c:v>6.524</c:v>
                </c:pt>
                <c:pt idx="17">
                  <c:v>5.7539999999999996</c:v>
                </c:pt>
                <c:pt idx="18">
                  <c:v>6.3259999999999996</c:v>
                </c:pt>
                <c:pt idx="19">
                  <c:v>6.9859999999999998</c:v>
                </c:pt>
                <c:pt idx="20">
                  <c:v>6.6779999999999999</c:v>
                </c:pt>
                <c:pt idx="21">
                  <c:v>6.6559999999999997</c:v>
                </c:pt>
                <c:pt idx="22">
                  <c:v>7.0739999999999998</c:v>
                </c:pt>
                <c:pt idx="23">
                  <c:v>6.3479999999999999</c:v>
                </c:pt>
                <c:pt idx="24">
                  <c:v>5.9080000000000004</c:v>
                </c:pt>
                <c:pt idx="25">
                  <c:v>5.7759999999999998</c:v>
                </c:pt>
                <c:pt idx="26">
                  <c:v>6.282</c:v>
                </c:pt>
                <c:pt idx="27">
                  <c:v>6.2380000000000004</c:v>
                </c:pt>
                <c:pt idx="28">
                  <c:v>6.1059999999999999</c:v>
                </c:pt>
                <c:pt idx="29">
                  <c:v>6.3479999999999999</c:v>
                </c:pt>
                <c:pt idx="30">
                  <c:v>5.9080000000000004</c:v>
                </c:pt>
              </c:numCache>
            </c:numRef>
          </c:val>
          <c:smooth val="0"/>
        </c:ser>
        <c:dLbls>
          <c:showLegendKey val="0"/>
          <c:showVal val="0"/>
          <c:showCatName val="0"/>
          <c:showSerName val="0"/>
          <c:showPercent val="0"/>
          <c:showBubbleSize val="0"/>
        </c:dLbls>
        <c:marker val="1"/>
        <c:smooth val="0"/>
        <c:axId val="173501056"/>
        <c:axId val="173506944"/>
      </c:lineChart>
      <c:catAx>
        <c:axId val="173501056"/>
        <c:scaling>
          <c:orientation val="minMax"/>
        </c:scaling>
        <c:delete val="0"/>
        <c:axPos val="b"/>
        <c:numFmt formatCode="General" sourceLinked="0"/>
        <c:majorTickMark val="none"/>
        <c:minorTickMark val="none"/>
        <c:tickLblPos val="nextTo"/>
        <c:crossAx val="173506944"/>
        <c:crosses val="autoZero"/>
        <c:auto val="1"/>
        <c:lblAlgn val="ctr"/>
        <c:lblOffset val="100"/>
        <c:noMultiLvlLbl val="0"/>
      </c:catAx>
      <c:valAx>
        <c:axId val="173506944"/>
        <c:scaling>
          <c:orientation val="minMax"/>
          <c:max val="10"/>
          <c:min val="5"/>
        </c:scaling>
        <c:delete val="0"/>
        <c:axPos val="l"/>
        <c:majorGridlines/>
        <c:title>
          <c:tx>
            <c:rich>
              <a:bodyPr/>
              <a:lstStyle/>
              <a:p>
                <a:pPr>
                  <a:defRPr/>
                </a:pPr>
                <a:r>
                  <a:rPr lang="en-US"/>
                  <a:t>Mean</a:t>
                </a:r>
                <a:r>
                  <a:rPr lang="en-US" baseline="0"/>
                  <a:t> Score</a:t>
                </a:r>
                <a:endParaRPr lang="en-US"/>
              </a:p>
            </c:rich>
          </c:tx>
          <c:layout/>
          <c:overlay val="0"/>
        </c:title>
        <c:numFmt formatCode="General" sourceLinked="1"/>
        <c:majorTickMark val="none"/>
        <c:minorTickMark val="none"/>
        <c:tickLblPos val="nextTo"/>
        <c:crossAx val="173501056"/>
        <c:crosses val="autoZero"/>
        <c:crossBetween val="between"/>
        <c:majorUnit val="1"/>
      </c:valAx>
    </c:plotArea>
    <c:plotVisOnly val="1"/>
    <c:dispBlanksAs val="gap"/>
    <c:showDLblsOverMax val="0"/>
  </c:chart>
  <c:spPr>
    <a:ln>
      <a:noFill/>
    </a:ln>
  </c:sp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ltLang="zh-CN"/>
              <a:t>The</a:t>
            </a:r>
            <a:r>
              <a:rPr lang="en-US" altLang="zh-CN" baseline="0"/>
              <a:t> Share of R&amp;D Expenditure in GDP</a:t>
            </a:r>
            <a:endParaRPr lang="zh-CN" altLang="en-US"/>
          </a:p>
        </c:rich>
      </c:tx>
      <c:overlay val="0"/>
    </c:title>
    <c:autoTitleDeleted val="0"/>
    <c:plotArea>
      <c:layout/>
      <c:lineChart>
        <c:grouping val="standard"/>
        <c:varyColors val="0"/>
        <c:ser>
          <c:idx val="0"/>
          <c:order val="0"/>
          <c:spPr>
            <a:ln w="19050"/>
          </c:spPr>
          <c:cat>
            <c:strRef>
              <c:f>'R&amp;D EXP'!$A$2:$A$32</c:f>
              <c:strCache>
                <c:ptCount val="31"/>
                <c:pt idx="0">
                  <c:v>Beijing</c:v>
                </c:pt>
                <c:pt idx="1">
                  <c:v>Xi‘an</c:v>
                </c:pt>
                <c:pt idx="2">
                  <c:v>Shenzhen</c:v>
                </c:pt>
                <c:pt idx="3">
                  <c:v>Shanghai</c:v>
                </c:pt>
                <c:pt idx="4">
                  <c:v>Nanjing</c:v>
                </c:pt>
                <c:pt idx="5">
                  <c:v>Taiyuan</c:v>
                </c:pt>
                <c:pt idx="6">
                  <c:v>Hangzhou</c:v>
                </c:pt>
                <c:pt idx="7">
                  <c:v>wuhan</c:v>
                </c:pt>
                <c:pt idx="8">
                  <c:v>Tianjin</c:v>
                </c:pt>
                <c:pt idx="9">
                  <c:v>Guiyang</c:v>
                </c:pt>
                <c:pt idx="10">
                  <c:v>Jinan</c:v>
                </c:pt>
                <c:pt idx="11">
                  <c:v>Qingdao</c:v>
                </c:pt>
                <c:pt idx="12">
                  <c:v>Xiamen</c:v>
                </c:pt>
                <c:pt idx="13">
                  <c:v>Shenyang</c:v>
                </c:pt>
                <c:pt idx="14">
                  <c:v>Guangzhou</c:v>
                </c:pt>
                <c:pt idx="15">
                  <c:v>Chengdu</c:v>
                </c:pt>
                <c:pt idx="16">
                  <c:v>Hefei</c:v>
                </c:pt>
                <c:pt idx="17">
                  <c:v>Changsha</c:v>
                </c:pt>
                <c:pt idx="18">
                  <c:v>Fuzhou</c:v>
                </c:pt>
                <c:pt idx="19">
                  <c:v>Ningbo</c:v>
                </c:pt>
                <c:pt idx="20">
                  <c:v>Nanchang</c:v>
                </c:pt>
                <c:pt idx="21">
                  <c:v>Changchun</c:v>
                </c:pt>
                <c:pt idx="22">
                  <c:v>Kunming</c:v>
                </c:pt>
                <c:pt idx="23">
                  <c:v>Dalian</c:v>
                </c:pt>
                <c:pt idx="24">
                  <c:v>Lanzhou</c:v>
                </c:pt>
                <c:pt idx="25">
                  <c:v>Harbin</c:v>
                </c:pt>
                <c:pt idx="26">
                  <c:v>Zhengzhou</c:v>
                </c:pt>
                <c:pt idx="27">
                  <c:v>Haikou</c:v>
                </c:pt>
                <c:pt idx="28">
                  <c:v>Shijiazhuang</c:v>
                </c:pt>
                <c:pt idx="29">
                  <c:v>Chongqing</c:v>
                </c:pt>
                <c:pt idx="30">
                  <c:v>Nanning</c:v>
                </c:pt>
              </c:strCache>
            </c:strRef>
          </c:cat>
          <c:val>
            <c:numRef>
              <c:f>'R&amp;D EXP'!$B$2:$B$32</c:f>
              <c:numCache>
                <c:formatCode>0.00</c:formatCode>
                <c:ptCount val="31"/>
                <c:pt idx="0">
                  <c:v>5.83</c:v>
                </c:pt>
                <c:pt idx="1">
                  <c:v>5.62</c:v>
                </c:pt>
                <c:pt idx="2">
                  <c:v>3.89</c:v>
                </c:pt>
                <c:pt idx="3">
                  <c:v>3.11</c:v>
                </c:pt>
                <c:pt idx="4">
                  <c:v>2.98</c:v>
                </c:pt>
                <c:pt idx="5">
                  <c:v>2.9</c:v>
                </c:pt>
                <c:pt idx="6">
                  <c:v>2.85</c:v>
                </c:pt>
                <c:pt idx="7">
                  <c:v>2.68</c:v>
                </c:pt>
                <c:pt idx="8">
                  <c:v>2.66</c:v>
                </c:pt>
                <c:pt idx="9">
                  <c:v>2.62</c:v>
                </c:pt>
                <c:pt idx="10">
                  <c:v>2.5099999999999998</c:v>
                </c:pt>
                <c:pt idx="11">
                  <c:v>2.38</c:v>
                </c:pt>
                <c:pt idx="12">
                  <c:v>2.2599999999999998</c:v>
                </c:pt>
                <c:pt idx="13">
                  <c:v>2.2400000000000002</c:v>
                </c:pt>
                <c:pt idx="14">
                  <c:v>2.23</c:v>
                </c:pt>
                <c:pt idx="15">
                  <c:v>2.17</c:v>
                </c:pt>
                <c:pt idx="16">
                  <c:v>2.1</c:v>
                </c:pt>
                <c:pt idx="17">
                  <c:v>2.04</c:v>
                </c:pt>
                <c:pt idx="18">
                  <c:v>2.02</c:v>
                </c:pt>
                <c:pt idx="19">
                  <c:v>1.8</c:v>
                </c:pt>
                <c:pt idx="20">
                  <c:v>1.79</c:v>
                </c:pt>
                <c:pt idx="21">
                  <c:v>1.7</c:v>
                </c:pt>
                <c:pt idx="22">
                  <c:v>1.56</c:v>
                </c:pt>
                <c:pt idx="23">
                  <c:v>1.52</c:v>
                </c:pt>
                <c:pt idx="24">
                  <c:v>1.52</c:v>
                </c:pt>
                <c:pt idx="25">
                  <c:v>1.49</c:v>
                </c:pt>
                <c:pt idx="26">
                  <c:v>1.48</c:v>
                </c:pt>
                <c:pt idx="27">
                  <c:v>1.46</c:v>
                </c:pt>
                <c:pt idx="28">
                  <c:v>1.35</c:v>
                </c:pt>
                <c:pt idx="29">
                  <c:v>1.3</c:v>
                </c:pt>
                <c:pt idx="30">
                  <c:v>0.55000000000000004</c:v>
                </c:pt>
              </c:numCache>
            </c:numRef>
          </c:val>
          <c:smooth val="0"/>
        </c:ser>
        <c:ser>
          <c:idx val="1"/>
          <c:order val="1"/>
          <c:spPr>
            <a:ln w="19050"/>
          </c:spPr>
          <c:cat>
            <c:strRef>
              <c:f>'R&amp;D EXP'!$A$2:$A$32</c:f>
              <c:strCache>
                <c:ptCount val="31"/>
                <c:pt idx="0">
                  <c:v>Beijing</c:v>
                </c:pt>
                <c:pt idx="1">
                  <c:v>Xi‘an</c:v>
                </c:pt>
                <c:pt idx="2">
                  <c:v>Shenzhen</c:v>
                </c:pt>
                <c:pt idx="3">
                  <c:v>Shanghai</c:v>
                </c:pt>
                <c:pt idx="4">
                  <c:v>Nanjing</c:v>
                </c:pt>
                <c:pt idx="5">
                  <c:v>Taiyuan</c:v>
                </c:pt>
                <c:pt idx="6">
                  <c:v>Hangzhou</c:v>
                </c:pt>
                <c:pt idx="7">
                  <c:v>wuhan</c:v>
                </c:pt>
                <c:pt idx="8">
                  <c:v>Tianjin</c:v>
                </c:pt>
                <c:pt idx="9">
                  <c:v>Guiyang</c:v>
                </c:pt>
                <c:pt idx="10">
                  <c:v>Jinan</c:v>
                </c:pt>
                <c:pt idx="11">
                  <c:v>Qingdao</c:v>
                </c:pt>
                <c:pt idx="12">
                  <c:v>Xiamen</c:v>
                </c:pt>
                <c:pt idx="13">
                  <c:v>Shenyang</c:v>
                </c:pt>
                <c:pt idx="14">
                  <c:v>Guangzhou</c:v>
                </c:pt>
                <c:pt idx="15">
                  <c:v>Chengdu</c:v>
                </c:pt>
                <c:pt idx="16">
                  <c:v>Hefei</c:v>
                </c:pt>
                <c:pt idx="17">
                  <c:v>Changsha</c:v>
                </c:pt>
                <c:pt idx="18">
                  <c:v>Fuzhou</c:v>
                </c:pt>
                <c:pt idx="19">
                  <c:v>Ningbo</c:v>
                </c:pt>
                <c:pt idx="20">
                  <c:v>Nanchang</c:v>
                </c:pt>
                <c:pt idx="21">
                  <c:v>Changchun</c:v>
                </c:pt>
                <c:pt idx="22">
                  <c:v>Kunming</c:v>
                </c:pt>
                <c:pt idx="23">
                  <c:v>Dalian</c:v>
                </c:pt>
                <c:pt idx="24">
                  <c:v>Lanzhou</c:v>
                </c:pt>
                <c:pt idx="25">
                  <c:v>Harbin</c:v>
                </c:pt>
                <c:pt idx="26">
                  <c:v>Zhengzhou</c:v>
                </c:pt>
                <c:pt idx="27">
                  <c:v>Haikou</c:v>
                </c:pt>
                <c:pt idx="28">
                  <c:v>Shijiazhuang</c:v>
                </c:pt>
                <c:pt idx="29">
                  <c:v>Chongqing</c:v>
                </c:pt>
                <c:pt idx="30">
                  <c:v>Nanning</c:v>
                </c:pt>
              </c:strCache>
            </c:strRef>
          </c:cat>
          <c:val>
            <c:numRef>
              <c:f>'R&amp;D EXP'!$C$2:$C$32</c:f>
              <c:numCache>
                <c:formatCode>General</c:formatCode>
                <c:ptCount val="31"/>
                <c:pt idx="0">
                  <c:v>5.82</c:v>
                </c:pt>
                <c:pt idx="1">
                  <c:v>5.84</c:v>
                </c:pt>
                <c:pt idx="2">
                  <c:v>3.5</c:v>
                </c:pt>
                <c:pt idx="3">
                  <c:v>2.81</c:v>
                </c:pt>
                <c:pt idx="4">
                  <c:v>3</c:v>
                </c:pt>
                <c:pt idx="5">
                  <c:v>3</c:v>
                </c:pt>
                <c:pt idx="6">
                  <c:v>4.67</c:v>
                </c:pt>
                <c:pt idx="7">
                  <c:v>2.58</c:v>
                </c:pt>
                <c:pt idx="8">
                  <c:v>2.5</c:v>
                </c:pt>
                <c:pt idx="9">
                  <c:v>2.67</c:v>
                </c:pt>
                <c:pt idx="10">
                  <c:v>2.25</c:v>
                </c:pt>
                <c:pt idx="11">
                  <c:v>2.21</c:v>
                </c:pt>
                <c:pt idx="12">
                  <c:v>2.16</c:v>
                </c:pt>
                <c:pt idx="13">
                  <c:v>2.09</c:v>
                </c:pt>
                <c:pt idx="14">
                  <c:v>2</c:v>
                </c:pt>
                <c:pt idx="15">
                  <c:v>2.4</c:v>
                </c:pt>
                <c:pt idx="16">
                  <c:v>2.37</c:v>
                </c:pt>
                <c:pt idx="17">
                  <c:v>2</c:v>
                </c:pt>
                <c:pt idx="18">
                  <c:v>1.9</c:v>
                </c:pt>
                <c:pt idx="19">
                  <c:v>2.79</c:v>
                </c:pt>
                <c:pt idx="20">
                  <c:v>1.97</c:v>
                </c:pt>
                <c:pt idx="21">
                  <c:v>1.57</c:v>
                </c:pt>
                <c:pt idx="22">
                  <c:v>1.45</c:v>
                </c:pt>
                <c:pt idx="23">
                  <c:v>1.43</c:v>
                </c:pt>
                <c:pt idx="24">
                  <c:v>2.11</c:v>
                </c:pt>
                <c:pt idx="25">
                  <c:v>1.75</c:v>
                </c:pt>
                <c:pt idx="26">
                  <c:v>1.35</c:v>
                </c:pt>
                <c:pt idx="27">
                  <c:v>1.19</c:v>
                </c:pt>
                <c:pt idx="28">
                  <c:v>1.25</c:v>
                </c:pt>
                <c:pt idx="29">
                  <c:v>1.27</c:v>
                </c:pt>
                <c:pt idx="30">
                  <c:v>0.42</c:v>
                </c:pt>
              </c:numCache>
            </c:numRef>
          </c:val>
          <c:smooth val="0"/>
        </c:ser>
        <c:ser>
          <c:idx val="2"/>
          <c:order val="2"/>
          <c:spPr>
            <a:ln w="19050"/>
          </c:spPr>
          <c:cat>
            <c:strRef>
              <c:f>'R&amp;D EXP'!$A$2:$A$32</c:f>
              <c:strCache>
                <c:ptCount val="31"/>
                <c:pt idx="0">
                  <c:v>Beijing</c:v>
                </c:pt>
                <c:pt idx="1">
                  <c:v>Xi‘an</c:v>
                </c:pt>
                <c:pt idx="2">
                  <c:v>Shenzhen</c:v>
                </c:pt>
                <c:pt idx="3">
                  <c:v>Shanghai</c:v>
                </c:pt>
                <c:pt idx="4">
                  <c:v>Nanjing</c:v>
                </c:pt>
                <c:pt idx="5">
                  <c:v>Taiyuan</c:v>
                </c:pt>
                <c:pt idx="6">
                  <c:v>Hangzhou</c:v>
                </c:pt>
                <c:pt idx="7">
                  <c:v>wuhan</c:v>
                </c:pt>
                <c:pt idx="8">
                  <c:v>Tianjin</c:v>
                </c:pt>
                <c:pt idx="9">
                  <c:v>Guiyang</c:v>
                </c:pt>
                <c:pt idx="10">
                  <c:v>Jinan</c:v>
                </c:pt>
                <c:pt idx="11">
                  <c:v>Qingdao</c:v>
                </c:pt>
                <c:pt idx="12">
                  <c:v>Xiamen</c:v>
                </c:pt>
                <c:pt idx="13">
                  <c:v>Shenyang</c:v>
                </c:pt>
                <c:pt idx="14">
                  <c:v>Guangzhou</c:v>
                </c:pt>
                <c:pt idx="15">
                  <c:v>Chengdu</c:v>
                </c:pt>
                <c:pt idx="16">
                  <c:v>Hefei</c:v>
                </c:pt>
                <c:pt idx="17">
                  <c:v>Changsha</c:v>
                </c:pt>
                <c:pt idx="18">
                  <c:v>Fuzhou</c:v>
                </c:pt>
                <c:pt idx="19">
                  <c:v>Ningbo</c:v>
                </c:pt>
                <c:pt idx="20">
                  <c:v>Nanchang</c:v>
                </c:pt>
                <c:pt idx="21">
                  <c:v>Changchun</c:v>
                </c:pt>
                <c:pt idx="22">
                  <c:v>Kunming</c:v>
                </c:pt>
                <c:pt idx="23">
                  <c:v>Dalian</c:v>
                </c:pt>
                <c:pt idx="24">
                  <c:v>Lanzhou</c:v>
                </c:pt>
                <c:pt idx="25">
                  <c:v>Harbin</c:v>
                </c:pt>
                <c:pt idx="26">
                  <c:v>Zhengzhou</c:v>
                </c:pt>
                <c:pt idx="27">
                  <c:v>Haikou</c:v>
                </c:pt>
                <c:pt idx="28">
                  <c:v>Shijiazhuang</c:v>
                </c:pt>
                <c:pt idx="29">
                  <c:v>Chongqing</c:v>
                </c:pt>
                <c:pt idx="30">
                  <c:v>Nanning</c:v>
                </c:pt>
              </c:strCache>
            </c:strRef>
          </c:cat>
          <c:val>
            <c:numRef>
              <c:f>'R&amp;D EXP'!$D$2:$D$32</c:f>
              <c:numCache>
                <c:formatCode>General</c:formatCode>
                <c:ptCount val="31"/>
                <c:pt idx="0">
                  <c:v>5.5</c:v>
                </c:pt>
                <c:pt idx="1">
                  <c:v>6.06</c:v>
                </c:pt>
                <c:pt idx="2">
                  <c:v>3.41</c:v>
                </c:pt>
                <c:pt idx="3">
                  <c:v>2.81</c:v>
                </c:pt>
                <c:pt idx="4">
                  <c:v>2.85</c:v>
                </c:pt>
                <c:pt idx="5">
                  <c:v>3.01</c:v>
                </c:pt>
                <c:pt idx="6">
                  <c:v>2.74</c:v>
                </c:pt>
                <c:pt idx="7">
                  <c:v>2.56</c:v>
                </c:pt>
                <c:pt idx="8">
                  <c:v>2.37</c:v>
                </c:pt>
                <c:pt idx="9">
                  <c:v>1.54</c:v>
                </c:pt>
                <c:pt idx="10">
                  <c:v>2.0299999999999998</c:v>
                </c:pt>
                <c:pt idx="11">
                  <c:v>1.99</c:v>
                </c:pt>
                <c:pt idx="12">
                  <c:v>2.02</c:v>
                </c:pt>
                <c:pt idx="13">
                  <c:v>1.98</c:v>
                </c:pt>
                <c:pt idx="14">
                  <c:v>1.87</c:v>
                </c:pt>
                <c:pt idx="15">
                  <c:v>1.52</c:v>
                </c:pt>
                <c:pt idx="16">
                  <c:v>2.31</c:v>
                </c:pt>
                <c:pt idx="17">
                  <c:v>2.0099999999999998</c:v>
                </c:pt>
                <c:pt idx="18">
                  <c:v>1.77</c:v>
                </c:pt>
                <c:pt idx="19">
                  <c:v>1.5</c:v>
                </c:pt>
                <c:pt idx="20">
                  <c:v>2.06</c:v>
                </c:pt>
                <c:pt idx="21">
                  <c:v>2.48</c:v>
                </c:pt>
                <c:pt idx="22">
                  <c:v>1.41</c:v>
                </c:pt>
                <c:pt idx="23">
                  <c:v>1.37</c:v>
                </c:pt>
                <c:pt idx="24">
                  <c:v>2.23</c:v>
                </c:pt>
                <c:pt idx="25">
                  <c:v>2.14</c:v>
                </c:pt>
                <c:pt idx="26">
                  <c:v>1.36</c:v>
                </c:pt>
                <c:pt idx="27">
                  <c:v>0.35</c:v>
                </c:pt>
                <c:pt idx="28">
                  <c:v>1.23</c:v>
                </c:pt>
                <c:pt idx="29">
                  <c:v>1.22</c:v>
                </c:pt>
                <c:pt idx="30">
                  <c:v>0.97</c:v>
                </c:pt>
              </c:numCache>
            </c:numRef>
          </c:val>
          <c:smooth val="0"/>
        </c:ser>
        <c:dLbls>
          <c:showLegendKey val="0"/>
          <c:showVal val="0"/>
          <c:showCatName val="0"/>
          <c:showSerName val="0"/>
          <c:showPercent val="0"/>
          <c:showBubbleSize val="0"/>
        </c:dLbls>
        <c:marker val="1"/>
        <c:smooth val="0"/>
        <c:axId val="173557248"/>
        <c:axId val="173558784"/>
      </c:lineChart>
      <c:catAx>
        <c:axId val="173557248"/>
        <c:scaling>
          <c:orientation val="minMax"/>
        </c:scaling>
        <c:delete val="0"/>
        <c:axPos val="b"/>
        <c:numFmt formatCode="General" sourceLinked="0"/>
        <c:majorTickMark val="none"/>
        <c:minorTickMark val="none"/>
        <c:tickLblPos val="nextTo"/>
        <c:crossAx val="173558784"/>
        <c:crosses val="autoZero"/>
        <c:auto val="1"/>
        <c:lblAlgn val="ctr"/>
        <c:lblOffset val="100"/>
        <c:noMultiLvlLbl val="0"/>
      </c:catAx>
      <c:valAx>
        <c:axId val="173558784"/>
        <c:scaling>
          <c:orientation val="minMax"/>
        </c:scaling>
        <c:delete val="0"/>
        <c:axPos val="l"/>
        <c:majorGridlines/>
        <c:title>
          <c:tx>
            <c:rich>
              <a:bodyPr/>
              <a:lstStyle/>
              <a:p>
                <a:pPr>
                  <a:defRPr/>
                </a:pPr>
                <a:r>
                  <a:rPr lang="en-US" altLang="zh-CN"/>
                  <a:t>Percent</a:t>
                </a:r>
                <a:endParaRPr lang="zh-CN" altLang="en-US"/>
              </a:p>
            </c:rich>
          </c:tx>
          <c:overlay val="0"/>
        </c:title>
        <c:numFmt formatCode="0.0" sourceLinked="0"/>
        <c:majorTickMark val="none"/>
        <c:minorTickMark val="none"/>
        <c:tickLblPos val="nextTo"/>
        <c:crossAx val="173557248"/>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The</a:t>
            </a:r>
            <a:r>
              <a:rPr lang="en-US" sz="1600" baseline="0"/>
              <a:t> distribution on the share of technology contract turnover in GDP </a:t>
            </a:r>
            <a:endParaRPr lang="en-US" sz="1600"/>
          </a:p>
        </c:rich>
      </c:tx>
      <c:overlay val="0"/>
    </c:title>
    <c:autoTitleDeleted val="0"/>
    <c:plotArea>
      <c:layout/>
      <c:barChart>
        <c:barDir val="col"/>
        <c:grouping val="clustered"/>
        <c:varyColors val="0"/>
        <c:ser>
          <c:idx val="0"/>
          <c:order val="0"/>
          <c:tx>
            <c:strRef>
              <c:f>'tech contract'!$J$1</c:f>
              <c:strCache>
                <c:ptCount val="1"/>
                <c:pt idx="0">
                  <c:v>Freq.</c:v>
                </c:pt>
              </c:strCache>
            </c:strRef>
          </c:tx>
          <c:spPr>
            <a:solidFill>
              <a:srgbClr val="A6A6A6"/>
            </a:solidFill>
            <a:ln>
              <a:solidFill>
                <a:schemeClr val="tx1"/>
              </a:solidFill>
            </a:ln>
          </c:spPr>
          <c:invertIfNegative val="1"/>
          <c:cat>
            <c:strRef>
              <c:f>'tech contract'!$I$2:$I$7</c:f>
              <c:strCache>
                <c:ptCount val="6"/>
                <c:pt idx="0">
                  <c:v>0-0.49</c:v>
                </c:pt>
                <c:pt idx="1">
                  <c:v>0.5-0.99</c:v>
                </c:pt>
                <c:pt idx="2">
                  <c:v>1-1.49</c:v>
                </c:pt>
                <c:pt idx="3">
                  <c:v>1.5-1.99</c:v>
                </c:pt>
                <c:pt idx="4">
                  <c:v>2-2.5</c:v>
                </c:pt>
                <c:pt idx="5">
                  <c:v>&gt;2.5</c:v>
                </c:pt>
              </c:strCache>
            </c:strRef>
          </c:cat>
          <c:val>
            <c:numRef>
              <c:f>'tech contract'!$J$2:$J$7</c:f>
              <c:numCache>
                <c:formatCode>General</c:formatCode>
                <c:ptCount val="6"/>
                <c:pt idx="0">
                  <c:v>19</c:v>
                </c:pt>
                <c:pt idx="1">
                  <c:v>12</c:v>
                </c:pt>
                <c:pt idx="2">
                  <c:v>16</c:v>
                </c:pt>
                <c:pt idx="3">
                  <c:v>10</c:v>
                </c:pt>
                <c:pt idx="4">
                  <c:v>3</c:v>
                </c:pt>
                <c:pt idx="5">
                  <c:v>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chemeClr val="tx1"/>
                    </a:solidFill>
                  </a:ln>
                </c14:spPr>
              </c14:invertSolidFillFmt>
            </c:ext>
          </c:extLst>
        </c:ser>
        <c:dLbls>
          <c:showLegendKey val="0"/>
          <c:showVal val="0"/>
          <c:showCatName val="0"/>
          <c:showSerName val="0"/>
          <c:showPercent val="0"/>
          <c:showBubbleSize val="0"/>
        </c:dLbls>
        <c:gapWidth val="0"/>
        <c:axId val="173593344"/>
        <c:axId val="173593728"/>
      </c:barChart>
      <c:catAx>
        <c:axId val="173593344"/>
        <c:scaling>
          <c:orientation val="minMax"/>
        </c:scaling>
        <c:delete val="0"/>
        <c:axPos val="b"/>
        <c:numFmt formatCode="General" sourceLinked="0"/>
        <c:majorTickMark val="none"/>
        <c:minorTickMark val="none"/>
        <c:tickLblPos val="nextTo"/>
        <c:crossAx val="173593728"/>
        <c:crosses val="autoZero"/>
        <c:auto val="1"/>
        <c:lblAlgn val="ctr"/>
        <c:lblOffset val="100"/>
        <c:noMultiLvlLbl val="0"/>
      </c:catAx>
      <c:valAx>
        <c:axId val="173593728"/>
        <c:scaling>
          <c:orientation val="minMax"/>
        </c:scaling>
        <c:delete val="0"/>
        <c:axPos val="l"/>
        <c:title>
          <c:tx>
            <c:rich>
              <a:bodyPr/>
              <a:lstStyle/>
              <a:p>
                <a:pPr>
                  <a:defRPr/>
                </a:pPr>
                <a:r>
                  <a:rPr lang="en-US" altLang="zh-CN"/>
                  <a:t>Frequencies</a:t>
                </a:r>
                <a:endParaRPr lang="zh-CN" altLang="en-US"/>
              </a:p>
            </c:rich>
          </c:tx>
          <c:overlay val="0"/>
        </c:title>
        <c:numFmt formatCode="General" sourceLinked="1"/>
        <c:majorTickMark val="out"/>
        <c:minorTickMark val="none"/>
        <c:tickLblPos val="nextTo"/>
        <c:crossAx val="173593344"/>
        <c:crosses val="autoZero"/>
        <c:crossBetween val="between"/>
        <c:majorUnit val="5"/>
      </c:valAx>
    </c:plotArea>
    <c:plotVisOnly val="1"/>
    <c:dispBlanksAs val="gap"/>
    <c:showDLblsOverMax val="0"/>
  </c:chart>
  <c:spPr>
    <a:ln>
      <a:noFill/>
    </a:ln>
  </c:spPr>
  <c:externalData r:id="rId1">
    <c:autoUpdate val="0"/>
  </c:externalData>
</c:chartSpace>
</file>

<file path=ppt/drawings/_rels/drawing3.xml.rels><?xml version="1.0" encoding="UTF-8" standalone="yes"?>
<Relationships xmlns="http://schemas.openxmlformats.org/package/2006/relationships"><Relationship Id="rId1" Type="http://schemas.openxmlformats.org/officeDocument/2006/relationships/image" Target="../media/image2.png"/></Relationships>
</file>

<file path=ppt/drawings/drawing1.xml><?xml version="1.0" encoding="utf-8"?>
<c:userShapes xmlns:c="http://schemas.openxmlformats.org/drawingml/2006/chart">
  <cdr:relSizeAnchor xmlns:cdr="http://schemas.openxmlformats.org/drawingml/2006/chartDrawing">
    <cdr:from>
      <cdr:x>0.08367</cdr:x>
      <cdr:y>0.4409</cdr:y>
    </cdr:from>
    <cdr:to>
      <cdr:x>0.97076</cdr:x>
      <cdr:y>0.44181</cdr:y>
    </cdr:to>
    <cdr:sp macro="" textlink="">
      <cdr:nvSpPr>
        <cdr:cNvPr id="3" name="Straight Connector 2"/>
        <cdr:cNvSpPr/>
      </cdr:nvSpPr>
      <cdr:spPr>
        <a:xfrm xmlns:a="http://schemas.openxmlformats.org/drawingml/2006/main" flipH="1">
          <a:off x="590551" y="1948615"/>
          <a:ext cx="6261085" cy="4012"/>
        </a:xfrm>
        <a:prstGeom xmlns:a="http://schemas.openxmlformats.org/drawingml/2006/main" prst="line">
          <a:avLst/>
        </a:prstGeom>
        <a:ln xmlns:a="http://schemas.openxmlformats.org/drawingml/2006/main" w="15875">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0.08502</cdr:x>
      <cdr:y>0.55677</cdr:y>
    </cdr:from>
    <cdr:to>
      <cdr:x>0.96796</cdr:x>
      <cdr:y>0.56035</cdr:y>
    </cdr:to>
    <cdr:sp macro="" textlink="">
      <cdr:nvSpPr>
        <cdr:cNvPr id="5" name="Straight Connector 4"/>
        <cdr:cNvSpPr/>
      </cdr:nvSpPr>
      <cdr:spPr>
        <a:xfrm xmlns:a="http://schemas.openxmlformats.org/drawingml/2006/main" flipH="1">
          <a:off x="600076" y="2460695"/>
          <a:ext cx="6231811" cy="15806"/>
        </a:xfrm>
        <a:prstGeom xmlns:a="http://schemas.openxmlformats.org/drawingml/2006/main" prst="line">
          <a:avLst/>
        </a:prstGeom>
        <a:ln xmlns:a="http://schemas.openxmlformats.org/drawingml/2006/main" w="15875">
          <a:solidFill>
            <a:srgbClr val="C00000"/>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0.08367</cdr:x>
      <cdr:y>0.57684</cdr:y>
    </cdr:from>
    <cdr:to>
      <cdr:x>0.96673</cdr:x>
      <cdr:y>0.57974</cdr:y>
    </cdr:to>
    <cdr:sp macro="" textlink="">
      <cdr:nvSpPr>
        <cdr:cNvPr id="7" name="Straight Connector 6"/>
        <cdr:cNvSpPr/>
      </cdr:nvSpPr>
      <cdr:spPr>
        <a:xfrm xmlns:a="http://schemas.openxmlformats.org/drawingml/2006/main" flipH="1">
          <a:off x="590551" y="2549380"/>
          <a:ext cx="6232665" cy="12846"/>
        </a:xfrm>
        <a:prstGeom xmlns:a="http://schemas.openxmlformats.org/drawingml/2006/main" prst="line">
          <a:avLst/>
        </a:prstGeom>
        <a:ln xmlns:a="http://schemas.openxmlformats.org/drawingml/2006/main" w="15875">
          <a:solidFill>
            <a:srgbClr val="92D050"/>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0.8152</cdr:x>
      <cdr:y>0.35808</cdr:y>
    </cdr:from>
    <cdr:to>
      <cdr:x>0.82321</cdr:x>
      <cdr:y>0.43873</cdr:y>
    </cdr:to>
    <cdr:sp macro="" textlink="">
      <cdr:nvSpPr>
        <cdr:cNvPr id="9" name="Straight Arrow Connector 8"/>
        <cdr:cNvSpPr/>
      </cdr:nvSpPr>
      <cdr:spPr>
        <a:xfrm xmlns:a="http://schemas.openxmlformats.org/drawingml/2006/main" flipH="1">
          <a:off x="5753683" y="1582573"/>
          <a:ext cx="56534" cy="356441"/>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0.73611</cdr:x>
      <cdr:y>0.31454</cdr:y>
    </cdr:from>
    <cdr:to>
      <cdr:x>0.92169</cdr:x>
      <cdr:y>0.36562</cdr:y>
    </cdr:to>
    <cdr:sp macro="" textlink="">
      <cdr:nvSpPr>
        <cdr:cNvPr id="10" name="TextBox 9"/>
        <cdr:cNvSpPr txBox="1"/>
      </cdr:nvSpPr>
      <cdr:spPr>
        <a:xfrm xmlns:a="http://schemas.openxmlformats.org/drawingml/2006/main">
          <a:off x="5195466" y="1390122"/>
          <a:ext cx="1309829" cy="22575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b="1">
              <a:solidFill>
                <a:srgbClr val="0070C0"/>
              </a:solidFill>
            </a:rPr>
            <a:t>Yr2012</a:t>
          </a:r>
          <a:r>
            <a:rPr lang="en-US" sz="900" b="1" baseline="0">
              <a:solidFill>
                <a:srgbClr val="0070C0"/>
              </a:solidFill>
            </a:rPr>
            <a:t> (average: 7.24)</a:t>
          </a:r>
          <a:endParaRPr lang="en-US" sz="900" b="1">
            <a:solidFill>
              <a:srgbClr val="0070C0"/>
            </a:solidFill>
          </a:endParaRPr>
        </a:p>
      </cdr:txBody>
    </cdr:sp>
  </cdr:relSizeAnchor>
  <cdr:relSizeAnchor xmlns:cdr="http://schemas.openxmlformats.org/drawingml/2006/chartDrawing">
    <cdr:from>
      <cdr:x>0.4018</cdr:x>
      <cdr:y>0.71154</cdr:y>
    </cdr:from>
    <cdr:to>
      <cdr:x>0.58738</cdr:x>
      <cdr:y>0.76261</cdr:y>
    </cdr:to>
    <cdr:sp macro="" textlink="">
      <cdr:nvSpPr>
        <cdr:cNvPr id="11" name="TextBox 1"/>
        <cdr:cNvSpPr txBox="1"/>
      </cdr:nvSpPr>
      <cdr:spPr>
        <a:xfrm xmlns:a="http://schemas.openxmlformats.org/drawingml/2006/main">
          <a:off x="2835888" y="3144734"/>
          <a:ext cx="1309828" cy="2257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1">
              <a:solidFill>
                <a:schemeClr val="accent3">
                  <a:lumMod val="75000"/>
                </a:schemeClr>
              </a:solidFill>
            </a:rPr>
            <a:t>Yr2010</a:t>
          </a:r>
          <a:r>
            <a:rPr lang="en-US" sz="900" b="1" baseline="0">
              <a:solidFill>
                <a:schemeClr val="accent3">
                  <a:lumMod val="75000"/>
                </a:schemeClr>
              </a:solidFill>
            </a:rPr>
            <a:t> (average: 6.12)</a:t>
          </a:r>
          <a:endParaRPr lang="en-US" sz="900" b="1">
            <a:solidFill>
              <a:schemeClr val="accent3">
                <a:lumMod val="75000"/>
              </a:schemeClr>
            </a:solidFill>
          </a:endParaRPr>
        </a:p>
      </cdr:txBody>
    </cdr:sp>
  </cdr:relSizeAnchor>
  <cdr:relSizeAnchor xmlns:cdr="http://schemas.openxmlformats.org/drawingml/2006/chartDrawing">
    <cdr:from>
      <cdr:x>0.44315</cdr:x>
      <cdr:y>0.58276</cdr:y>
    </cdr:from>
    <cdr:to>
      <cdr:x>0.46526</cdr:x>
      <cdr:y>0.71434</cdr:y>
    </cdr:to>
    <cdr:sp macro="" textlink="">
      <cdr:nvSpPr>
        <cdr:cNvPr id="12" name="Straight Arrow Connector 11"/>
        <cdr:cNvSpPr/>
      </cdr:nvSpPr>
      <cdr:spPr>
        <a:xfrm xmlns:a="http://schemas.openxmlformats.org/drawingml/2006/main" flipH="1" flipV="1">
          <a:off x="3127736" y="2575575"/>
          <a:ext cx="156075" cy="581528"/>
        </a:xfrm>
        <a:prstGeom xmlns:a="http://schemas.openxmlformats.org/drawingml/2006/main" prst="straightConnector1">
          <a:avLst/>
        </a:prstGeom>
        <a:noFill xmlns:a="http://schemas.openxmlformats.org/drawingml/2006/main"/>
        <a:ln xmlns:a="http://schemas.openxmlformats.org/drawingml/2006/main" w="9525" cap="flat" cmpd="sng" algn="ctr">
          <a:solidFill>
            <a:schemeClr val="accent3">
              <a:lumMod val="75000"/>
            </a:schemeClr>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0.16546</cdr:x>
      <cdr:y>0.64764</cdr:y>
    </cdr:from>
    <cdr:to>
      <cdr:x>0.35104</cdr:x>
      <cdr:y>0.69872</cdr:y>
    </cdr:to>
    <cdr:sp macro="" textlink="">
      <cdr:nvSpPr>
        <cdr:cNvPr id="13" name="TextBox 1"/>
        <cdr:cNvSpPr txBox="1"/>
      </cdr:nvSpPr>
      <cdr:spPr>
        <a:xfrm xmlns:a="http://schemas.openxmlformats.org/drawingml/2006/main">
          <a:off x="1167818" y="2862319"/>
          <a:ext cx="1309828" cy="22575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900" b="1">
              <a:solidFill>
                <a:srgbClr val="C00000"/>
              </a:solidFill>
            </a:rPr>
            <a:t>Yr2011</a:t>
          </a:r>
          <a:r>
            <a:rPr lang="en-US" sz="900" b="1" baseline="0">
              <a:solidFill>
                <a:srgbClr val="C00000"/>
              </a:solidFill>
            </a:rPr>
            <a:t> (average: 6.28)</a:t>
          </a:r>
          <a:endParaRPr lang="en-US" sz="900" b="1">
            <a:solidFill>
              <a:srgbClr val="C00000"/>
            </a:solidFill>
          </a:endParaRPr>
        </a:p>
      </cdr:txBody>
    </cdr:sp>
  </cdr:relSizeAnchor>
  <cdr:relSizeAnchor xmlns:cdr="http://schemas.openxmlformats.org/drawingml/2006/chartDrawing">
    <cdr:from>
      <cdr:x>0.24315</cdr:x>
      <cdr:y>0.55789</cdr:y>
    </cdr:from>
    <cdr:to>
      <cdr:x>0.26158</cdr:x>
      <cdr:y>0.64641</cdr:y>
    </cdr:to>
    <cdr:sp macro="" textlink="">
      <cdr:nvSpPr>
        <cdr:cNvPr id="14" name="Straight Arrow Connector 13"/>
        <cdr:cNvSpPr/>
      </cdr:nvSpPr>
      <cdr:spPr>
        <a:xfrm xmlns:a="http://schemas.openxmlformats.org/drawingml/2006/main" flipH="1" flipV="1">
          <a:off x="1716150" y="2465652"/>
          <a:ext cx="130063" cy="391209"/>
        </a:xfrm>
        <a:prstGeom xmlns:a="http://schemas.openxmlformats.org/drawingml/2006/main" prst="straightConnector1">
          <a:avLst/>
        </a:prstGeom>
        <a:noFill xmlns:a="http://schemas.openxmlformats.org/drawingml/2006/main"/>
        <a:ln xmlns:a="http://schemas.openxmlformats.org/drawingml/2006/main" w="9525" cap="flat" cmpd="sng" algn="ctr">
          <a:solidFill>
            <a:srgbClr val="C00000"/>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0.08174</cdr:x>
      <cdr:y>0.46325</cdr:y>
    </cdr:from>
    <cdr:to>
      <cdr:x>0.96807</cdr:x>
      <cdr:y>0.46325</cdr:y>
    </cdr:to>
    <cdr:sp macro="" textlink="">
      <cdr:nvSpPr>
        <cdr:cNvPr id="3" name="Straight Connector 2"/>
        <cdr:cNvSpPr/>
      </cdr:nvSpPr>
      <cdr:spPr>
        <a:xfrm xmlns:a="http://schemas.openxmlformats.org/drawingml/2006/main" flipH="1">
          <a:off x="609600" y="1981199"/>
          <a:ext cx="6610350" cy="0"/>
        </a:xfrm>
        <a:prstGeom xmlns:a="http://schemas.openxmlformats.org/drawingml/2006/main" prst="line">
          <a:avLst/>
        </a:prstGeom>
        <a:ln xmlns:a="http://schemas.openxmlformats.org/drawingml/2006/main" w="15875">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0.08174</cdr:x>
      <cdr:y>0.46325</cdr:y>
    </cdr:from>
    <cdr:to>
      <cdr:x>0.96807</cdr:x>
      <cdr:y>0.46325</cdr:y>
    </cdr:to>
    <cdr:sp macro="" textlink="">
      <cdr:nvSpPr>
        <cdr:cNvPr id="4" name="Straight Connector 3"/>
        <cdr:cNvSpPr/>
      </cdr:nvSpPr>
      <cdr:spPr>
        <a:xfrm xmlns:a="http://schemas.openxmlformats.org/drawingml/2006/main" flipH="1">
          <a:off x="609600" y="1981199"/>
          <a:ext cx="6610350" cy="0"/>
        </a:xfrm>
        <a:prstGeom xmlns:a="http://schemas.openxmlformats.org/drawingml/2006/main" prst="line">
          <a:avLst/>
        </a:prstGeom>
        <a:ln xmlns:a="http://schemas.openxmlformats.org/drawingml/2006/main" w="15875">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0.08174</cdr:x>
      <cdr:y>0.46325</cdr:y>
    </cdr:from>
    <cdr:to>
      <cdr:x>0.96807</cdr:x>
      <cdr:y>0.46325</cdr:y>
    </cdr:to>
    <cdr:sp macro="" textlink="">
      <cdr:nvSpPr>
        <cdr:cNvPr id="5" name="Straight Connector 4"/>
        <cdr:cNvSpPr/>
      </cdr:nvSpPr>
      <cdr:spPr>
        <a:xfrm xmlns:a="http://schemas.openxmlformats.org/drawingml/2006/main" flipH="1">
          <a:off x="609600" y="1981199"/>
          <a:ext cx="6610350" cy="0"/>
        </a:xfrm>
        <a:prstGeom xmlns:a="http://schemas.openxmlformats.org/drawingml/2006/main" prst="line">
          <a:avLst/>
        </a:prstGeom>
        <a:noFill xmlns:a="http://schemas.openxmlformats.org/drawingml/2006/main"/>
        <a:ln xmlns:a="http://schemas.openxmlformats.org/drawingml/2006/main" w="15875" cap="flat" cmpd="sng" algn="ctr">
          <a:solidFill>
            <a:srgbClr val="4F81BD">
              <a:shade val="95000"/>
              <a:satMod val="105000"/>
            </a:srgbClr>
          </a:solidFill>
          <a:prstDash val="sysDot"/>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0.08174</cdr:x>
      <cdr:y>0.46325</cdr:y>
    </cdr:from>
    <cdr:to>
      <cdr:x>0.96807</cdr:x>
      <cdr:y>0.46325</cdr:y>
    </cdr:to>
    <cdr:sp macro="" textlink="">
      <cdr:nvSpPr>
        <cdr:cNvPr id="6" name="Straight Connector 5"/>
        <cdr:cNvSpPr/>
      </cdr:nvSpPr>
      <cdr:spPr>
        <a:xfrm xmlns:a="http://schemas.openxmlformats.org/drawingml/2006/main" flipH="1">
          <a:off x="609600" y="1981199"/>
          <a:ext cx="6610350" cy="0"/>
        </a:xfrm>
        <a:prstGeom xmlns:a="http://schemas.openxmlformats.org/drawingml/2006/main" prst="line">
          <a:avLst/>
        </a:prstGeom>
        <a:noFill xmlns:a="http://schemas.openxmlformats.org/drawingml/2006/main"/>
        <a:ln xmlns:a="http://schemas.openxmlformats.org/drawingml/2006/main" w="15875" cap="flat" cmpd="sng" algn="ctr">
          <a:solidFill>
            <a:srgbClr val="4F81BD">
              <a:shade val="95000"/>
              <a:satMod val="105000"/>
            </a:srgbClr>
          </a:solidFill>
          <a:prstDash val="sysDot"/>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0.07918</cdr:x>
      <cdr:y>0.53007</cdr:y>
    </cdr:from>
    <cdr:to>
      <cdr:x>0.96807</cdr:x>
      <cdr:y>0.53007</cdr:y>
    </cdr:to>
    <cdr:sp macro="" textlink="">
      <cdr:nvSpPr>
        <cdr:cNvPr id="8" name="Straight Connector 7"/>
        <cdr:cNvSpPr/>
      </cdr:nvSpPr>
      <cdr:spPr>
        <a:xfrm xmlns:a="http://schemas.openxmlformats.org/drawingml/2006/main" flipH="1">
          <a:off x="590550" y="2266949"/>
          <a:ext cx="6629400" cy="0"/>
        </a:xfrm>
        <a:prstGeom xmlns:a="http://schemas.openxmlformats.org/drawingml/2006/main" prst="line">
          <a:avLst/>
        </a:prstGeom>
        <a:ln xmlns:a="http://schemas.openxmlformats.org/drawingml/2006/main" w="15875">
          <a:solidFill>
            <a:srgbClr val="C00000"/>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0.08046</cdr:x>
      <cdr:y>0.55234</cdr:y>
    </cdr:from>
    <cdr:to>
      <cdr:x>0.96935</cdr:x>
      <cdr:y>0.55234</cdr:y>
    </cdr:to>
    <cdr:sp macro="" textlink="">
      <cdr:nvSpPr>
        <cdr:cNvPr id="10" name="Straight Connector 9"/>
        <cdr:cNvSpPr/>
      </cdr:nvSpPr>
      <cdr:spPr>
        <a:xfrm xmlns:a="http://schemas.openxmlformats.org/drawingml/2006/main" flipH="1">
          <a:off x="600075" y="2362199"/>
          <a:ext cx="6629400" cy="0"/>
        </a:xfrm>
        <a:prstGeom xmlns:a="http://schemas.openxmlformats.org/drawingml/2006/main" prst="line">
          <a:avLst/>
        </a:prstGeom>
        <a:ln xmlns:a="http://schemas.openxmlformats.org/drawingml/2006/main" w="15875">
          <a:solidFill>
            <a:schemeClr val="accent3"/>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0.69476</cdr:x>
      <cdr:y>0.34744</cdr:y>
    </cdr:from>
    <cdr:to>
      <cdr:x>0.87039</cdr:x>
      <cdr:y>0.40023</cdr:y>
    </cdr:to>
    <cdr:sp macro="" textlink="">
      <cdr:nvSpPr>
        <cdr:cNvPr id="11" name="TextBox 1"/>
        <cdr:cNvSpPr txBox="1"/>
      </cdr:nvSpPr>
      <cdr:spPr>
        <a:xfrm xmlns:a="http://schemas.openxmlformats.org/drawingml/2006/main">
          <a:off x="5181600" y="1485900"/>
          <a:ext cx="1309829" cy="22575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900" b="1">
              <a:solidFill>
                <a:srgbClr val="0070C0"/>
              </a:solidFill>
            </a:rPr>
            <a:t>Yr2012</a:t>
          </a:r>
          <a:r>
            <a:rPr lang="en-US" sz="900" b="1" baseline="0">
              <a:solidFill>
                <a:srgbClr val="0070C0"/>
              </a:solidFill>
            </a:rPr>
            <a:t> (average: 7.04)</a:t>
          </a:r>
          <a:endParaRPr lang="en-US" sz="900" b="1">
            <a:solidFill>
              <a:srgbClr val="0070C0"/>
            </a:solidFill>
          </a:endParaRPr>
        </a:p>
      </cdr:txBody>
    </cdr:sp>
  </cdr:relSizeAnchor>
  <cdr:relSizeAnchor xmlns:cdr="http://schemas.openxmlformats.org/drawingml/2006/chartDrawing">
    <cdr:from>
      <cdr:x>0.10345</cdr:x>
      <cdr:y>0.60579</cdr:y>
    </cdr:from>
    <cdr:to>
      <cdr:x>0.27907</cdr:x>
      <cdr:y>0.65858</cdr:y>
    </cdr:to>
    <cdr:sp macro="" textlink="">
      <cdr:nvSpPr>
        <cdr:cNvPr id="12" name="TextBox 1"/>
        <cdr:cNvSpPr txBox="1"/>
      </cdr:nvSpPr>
      <cdr:spPr>
        <a:xfrm xmlns:a="http://schemas.openxmlformats.org/drawingml/2006/main">
          <a:off x="771525" y="2590800"/>
          <a:ext cx="1309828" cy="22575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1">
              <a:solidFill>
                <a:srgbClr val="C00000"/>
              </a:solidFill>
            </a:rPr>
            <a:t>Yr2011</a:t>
          </a:r>
          <a:r>
            <a:rPr lang="en-US" sz="900" b="1" baseline="0">
              <a:solidFill>
                <a:srgbClr val="C00000"/>
              </a:solidFill>
            </a:rPr>
            <a:t> (average: 6.47)</a:t>
          </a:r>
          <a:endParaRPr lang="en-US" sz="900" b="1">
            <a:solidFill>
              <a:srgbClr val="C00000"/>
            </a:solidFill>
          </a:endParaRPr>
        </a:p>
      </cdr:txBody>
    </cdr:sp>
  </cdr:relSizeAnchor>
  <cdr:relSizeAnchor xmlns:cdr="http://schemas.openxmlformats.org/drawingml/2006/chartDrawing">
    <cdr:from>
      <cdr:x>0.29502</cdr:x>
      <cdr:y>0.68597</cdr:y>
    </cdr:from>
    <cdr:to>
      <cdr:x>0.47064</cdr:x>
      <cdr:y>0.73874</cdr:y>
    </cdr:to>
    <cdr:sp macro="" textlink="">
      <cdr:nvSpPr>
        <cdr:cNvPr id="13" name="TextBox 1"/>
        <cdr:cNvSpPr txBox="1"/>
      </cdr:nvSpPr>
      <cdr:spPr>
        <a:xfrm xmlns:a="http://schemas.openxmlformats.org/drawingml/2006/main">
          <a:off x="2200275" y="2933700"/>
          <a:ext cx="1309828" cy="2257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1">
              <a:solidFill>
                <a:schemeClr val="accent3">
                  <a:lumMod val="75000"/>
                </a:schemeClr>
              </a:solidFill>
            </a:rPr>
            <a:t>Yr2010</a:t>
          </a:r>
          <a:r>
            <a:rPr lang="en-US" sz="900" b="1" baseline="0">
              <a:solidFill>
                <a:schemeClr val="accent3">
                  <a:lumMod val="75000"/>
                </a:schemeClr>
              </a:solidFill>
            </a:rPr>
            <a:t> (average: 6.32)</a:t>
          </a:r>
          <a:endParaRPr lang="en-US" sz="900" b="1">
            <a:solidFill>
              <a:schemeClr val="accent3">
                <a:lumMod val="75000"/>
              </a:schemeClr>
            </a:solidFill>
          </a:endParaRPr>
        </a:p>
      </cdr:txBody>
    </cdr:sp>
  </cdr:relSizeAnchor>
  <cdr:relSizeAnchor xmlns:cdr="http://schemas.openxmlformats.org/drawingml/2006/chartDrawing">
    <cdr:from>
      <cdr:x>0.75368</cdr:x>
      <cdr:y>0.38976</cdr:y>
    </cdr:from>
    <cdr:to>
      <cdr:x>0.75982</cdr:x>
      <cdr:y>0.4588</cdr:y>
    </cdr:to>
    <cdr:sp macro="" textlink="">
      <cdr:nvSpPr>
        <cdr:cNvPr id="14" name="Straight Arrow Connector 13"/>
        <cdr:cNvSpPr/>
      </cdr:nvSpPr>
      <cdr:spPr>
        <a:xfrm xmlns:a="http://schemas.openxmlformats.org/drawingml/2006/main" flipH="1">
          <a:off x="5621039" y="1666876"/>
          <a:ext cx="45719" cy="295274"/>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0.15581</cdr:x>
      <cdr:y>0.52784</cdr:y>
    </cdr:from>
    <cdr:to>
      <cdr:x>0.17325</cdr:x>
      <cdr:y>0.61931</cdr:y>
    </cdr:to>
    <cdr:sp macro="" textlink="">
      <cdr:nvSpPr>
        <cdr:cNvPr id="15" name="Straight Arrow Connector 14"/>
        <cdr:cNvSpPr/>
      </cdr:nvSpPr>
      <cdr:spPr>
        <a:xfrm xmlns:a="http://schemas.openxmlformats.org/drawingml/2006/main" flipH="1" flipV="1">
          <a:off x="1162050" y="2257425"/>
          <a:ext cx="130063" cy="391209"/>
        </a:xfrm>
        <a:prstGeom xmlns:a="http://schemas.openxmlformats.org/drawingml/2006/main" prst="straightConnector1">
          <a:avLst/>
        </a:prstGeom>
        <a:noFill xmlns:a="http://schemas.openxmlformats.org/drawingml/2006/main"/>
        <a:ln xmlns:a="http://schemas.openxmlformats.org/drawingml/2006/main" w="9525" cap="flat" cmpd="sng" algn="ctr">
          <a:solidFill>
            <a:srgbClr val="C00000"/>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0.36271</cdr:x>
      <cdr:y>0.55457</cdr:y>
    </cdr:from>
    <cdr:to>
      <cdr:x>0.37803</cdr:x>
      <cdr:y>0.69042</cdr:y>
    </cdr:to>
    <cdr:sp macro="" textlink="">
      <cdr:nvSpPr>
        <cdr:cNvPr id="16" name="Straight Arrow Connector 15"/>
        <cdr:cNvSpPr/>
      </cdr:nvSpPr>
      <cdr:spPr>
        <a:xfrm xmlns:a="http://schemas.openxmlformats.org/drawingml/2006/main" flipH="1" flipV="1">
          <a:off x="2705099" y="2371724"/>
          <a:ext cx="114298" cy="581024"/>
        </a:xfrm>
        <a:prstGeom xmlns:a="http://schemas.openxmlformats.org/drawingml/2006/main" prst="straightConnector1">
          <a:avLst/>
        </a:prstGeom>
        <a:noFill xmlns:a="http://schemas.openxmlformats.org/drawingml/2006/main"/>
        <a:ln xmlns:a="http://schemas.openxmlformats.org/drawingml/2006/main" w="9525" cap="flat" cmpd="sng" algn="ctr">
          <a:solidFill>
            <a:schemeClr val="accent3">
              <a:lumMod val="75000"/>
            </a:schemeClr>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a:p>
      </cdr:txBody>
    </cdr:sp>
  </cdr:relSizeAnchor>
</c:userShapes>
</file>

<file path=ppt/drawings/drawing3.xml><?xml version="1.0" encoding="utf-8"?>
<c:userShapes xmlns:c="http://schemas.openxmlformats.org/drawingml/2006/chart">
  <cdr:relSizeAnchor xmlns:cdr="http://schemas.openxmlformats.org/drawingml/2006/chartDrawing">
    <cdr:from>
      <cdr:x>0.08067</cdr:x>
      <cdr:y>0.63755</cdr:y>
    </cdr:from>
    <cdr:to>
      <cdr:x>0.96927</cdr:x>
      <cdr:y>0.63755</cdr:y>
    </cdr:to>
    <cdr:sp macro="" textlink="">
      <cdr:nvSpPr>
        <cdr:cNvPr id="5" name="Straight Connector 4"/>
        <cdr:cNvSpPr/>
      </cdr:nvSpPr>
      <cdr:spPr>
        <a:xfrm xmlns:a="http://schemas.openxmlformats.org/drawingml/2006/main" flipH="1">
          <a:off x="600076" y="2781300"/>
          <a:ext cx="6610350" cy="0"/>
        </a:xfrm>
        <a:prstGeom xmlns:a="http://schemas.openxmlformats.org/drawingml/2006/main" prst="line">
          <a:avLst/>
        </a:prstGeom>
        <a:ln xmlns:a="http://schemas.openxmlformats.org/drawingml/2006/main" w="15875">
          <a:solidFill>
            <a:schemeClr val="accent3"/>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cdr:x>
      <cdr:y>0</cdr:y>
    </cdr:from>
    <cdr:to>
      <cdr:x>0</cdr:x>
      <cdr:y>0</cdr:y>
    </cdr:to>
    <cdr:sp macro="" textlink="">
      <cdr:nvSpPr>
        <cdr:cNvPr id="7" name="Straight Connector 6"/>
        <cdr:cNvSpPr/>
      </cdr:nvSpPr>
      <cdr:spPr>
        <a:xfrm xmlns:a="http://schemas.openxmlformats.org/drawingml/2006/main" flipH="1">
          <a:off x="-3600449" y="-714375"/>
          <a:ext cx="0"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0.07811</cdr:x>
      <cdr:y>0.5524</cdr:y>
    </cdr:from>
    <cdr:to>
      <cdr:x>0.96927</cdr:x>
      <cdr:y>0.63537</cdr:y>
    </cdr:to>
    <cdr:grpSp>
      <cdr:nvGrpSpPr>
        <cdr:cNvPr id="17" name="组合 16"/>
        <cdr:cNvGrpSpPr/>
      </cdr:nvGrpSpPr>
      <cdr:grpSpPr>
        <a:xfrm xmlns:a="http://schemas.openxmlformats.org/drawingml/2006/main">
          <a:off x="584953" y="2545742"/>
          <a:ext cx="6673747" cy="382368"/>
          <a:chOff x="581062" y="2420340"/>
          <a:chExt cx="6629362" cy="363533"/>
        </a:xfrm>
      </cdr:grpSpPr>
      <cdr:sp macro="" textlink="">
        <cdr:nvSpPr>
          <cdr:cNvPr id="3" name="Straight Connector 2"/>
          <cdr:cNvSpPr/>
        </cdr:nvSpPr>
        <cdr:spPr>
          <a:xfrm xmlns:a="http://schemas.openxmlformats.org/drawingml/2006/main" flipH="1">
            <a:off x="581062" y="2420340"/>
            <a:ext cx="6629362" cy="0"/>
          </a:xfrm>
          <a:prstGeom xmlns:a="http://schemas.openxmlformats.org/drawingml/2006/main" prst="line">
            <a:avLst/>
          </a:prstGeom>
          <a:ln xmlns:a="http://schemas.openxmlformats.org/drawingml/2006/main" w="15875">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sp macro="" textlink="">
        <cdr:nvSpPr>
          <cdr:cNvPr id="9" name="Straight Connector 8"/>
          <cdr:cNvSpPr/>
        </cdr:nvSpPr>
        <cdr:spPr>
          <a:xfrm xmlns:a="http://schemas.openxmlformats.org/drawingml/2006/main">
            <a:off x="590584" y="2783873"/>
            <a:ext cx="6610318" cy="0"/>
          </a:xfrm>
          <a:prstGeom xmlns:a="http://schemas.openxmlformats.org/drawingml/2006/main" prst="line">
            <a:avLst/>
          </a:prstGeom>
          <a:ln xmlns:a="http://schemas.openxmlformats.org/drawingml/2006/main" w="15875">
            <a:solidFill>
              <a:srgbClr val="C00000"/>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grpSp>
  </cdr:relSizeAnchor>
  <cdr:relSizeAnchor xmlns:cdr="http://schemas.openxmlformats.org/drawingml/2006/chartDrawing">
    <cdr:from>
      <cdr:x>0.78745</cdr:x>
      <cdr:y>0.43886</cdr:y>
    </cdr:from>
    <cdr:to>
      <cdr:x>0.96353</cdr:x>
      <cdr:y>0.49061</cdr:y>
    </cdr:to>
    <cdr:sp macro="" textlink="">
      <cdr:nvSpPr>
        <cdr:cNvPr id="10" name="TextBox 1"/>
        <cdr:cNvSpPr txBox="1"/>
      </cdr:nvSpPr>
      <cdr:spPr>
        <a:xfrm xmlns:a="http://schemas.openxmlformats.org/drawingml/2006/main">
          <a:off x="5857875" y="1914525"/>
          <a:ext cx="1309829" cy="22575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900" b="1">
              <a:solidFill>
                <a:srgbClr val="0070C0"/>
              </a:solidFill>
            </a:rPr>
            <a:t>Yr2012</a:t>
          </a:r>
          <a:r>
            <a:rPr lang="en-US" sz="900" b="1" baseline="0">
              <a:solidFill>
                <a:srgbClr val="0070C0"/>
              </a:solidFill>
            </a:rPr>
            <a:t> (average: 6.90)</a:t>
          </a:r>
          <a:endParaRPr lang="en-US" sz="900" b="1">
            <a:solidFill>
              <a:srgbClr val="0070C0"/>
            </a:solidFill>
          </a:endParaRPr>
        </a:p>
      </cdr:txBody>
    </cdr:sp>
  </cdr:relSizeAnchor>
  <cdr:relSizeAnchor xmlns:cdr="http://schemas.openxmlformats.org/drawingml/2006/chartDrawing">
    <cdr:from>
      <cdr:x>0.09347</cdr:x>
      <cdr:y>0.69432</cdr:y>
    </cdr:from>
    <cdr:to>
      <cdr:x>0.26955</cdr:x>
      <cdr:y>0.74607</cdr:y>
    </cdr:to>
    <cdr:sp macro="" textlink="">
      <cdr:nvSpPr>
        <cdr:cNvPr id="11" name="TextBox 1"/>
        <cdr:cNvSpPr txBox="1"/>
      </cdr:nvSpPr>
      <cdr:spPr>
        <a:xfrm xmlns:a="http://schemas.openxmlformats.org/drawingml/2006/main">
          <a:off x="695325" y="3028950"/>
          <a:ext cx="1309828" cy="22575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1">
              <a:solidFill>
                <a:srgbClr val="C00000"/>
              </a:solidFill>
            </a:rPr>
            <a:t>Yr2011</a:t>
          </a:r>
          <a:r>
            <a:rPr lang="en-US" sz="900" b="1" baseline="0">
              <a:solidFill>
                <a:srgbClr val="C00000"/>
              </a:solidFill>
            </a:rPr>
            <a:t> (average: 6.28)</a:t>
          </a:r>
          <a:endParaRPr lang="en-US" sz="900" b="1">
            <a:solidFill>
              <a:srgbClr val="C00000"/>
            </a:solidFill>
          </a:endParaRPr>
        </a:p>
      </cdr:txBody>
    </cdr:sp>
  </cdr:relSizeAnchor>
  <cdr:relSizeAnchor xmlns:cdr="http://schemas.openxmlformats.org/drawingml/2006/chartDrawing">
    <cdr:from>
      <cdr:x>0.25352</cdr:x>
      <cdr:y>0.74651</cdr:y>
    </cdr:from>
    <cdr:to>
      <cdr:x>0.4296</cdr:x>
      <cdr:y>0.79825</cdr:y>
    </cdr:to>
    <cdr:sp macro="" textlink="">
      <cdr:nvSpPr>
        <cdr:cNvPr id="12" name="TextBox 1"/>
        <cdr:cNvSpPr txBox="1"/>
      </cdr:nvSpPr>
      <cdr:spPr>
        <a:xfrm xmlns:a="http://schemas.openxmlformats.org/drawingml/2006/main">
          <a:off x="1885950" y="3270818"/>
          <a:ext cx="1309828" cy="22669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1">
              <a:solidFill>
                <a:schemeClr val="accent3">
                  <a:lumMod val="75000"/>
                </a:schemeClr>
              </a:solidFill>
            </a:rPr>
            <a:t>Yr2010</a:t>
          </a:r>
          <a:r>
            <a:rPr lang="en-US" sz="900" b="1" baseline="0">
              <a:solidFill>
                <a:schemeClr val="accent3">
                  <a:lumMod val="75000"/>
                </a:schemeClr>
              </a:solidFill>
            </a:rPr>
            <a:t> (average: 6.33)</a:t>
          </a:r>
          <a:endParaRPr lang="en-US" sz="900" b="1">
            <a:solidFill>
              <a:schemeClr val="accent3">
                <a:lumMod val="75000"/>
              </a:schemeClr>
            </a:solidFill>
          </a:endParaRPr>
        </a:p>
      </cdr:txBody>
    </cdr:sp>
  </cdr:relSizeAnchor>
  <cdr:relSizeAnchor xmlns:cdr="http://schemas.openxmlformats.org/drawingml/2006/chartDrawing">
    <cdr:from>
      <cdr:x>0</cdr:x>
      <cdr:y>0</cdr:y>
    </cdr:from>
    <cdr:to>
      <cdr:x>0.00328</cdr:x>
      <cdr:y>0.00559</cdr:y>
    </cdr:to>
    <cdr:pic>
      <cdr:nvPicPr>
        <cdr:cNvPr id="1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24386" cy="24386"/>
        </a:xfrm>
        <a:prstGeom xmlns:a="http://schemas.openxmlformats.org/drawingml/2006/main" prst="rect">
          <a:avLst/>
        </a:prstGeom>
      </cdr:spPr>
    </cdr:pic>
  </cdr:relSizeAnchor>
  <cdr:relSizeAnchor xmlns:cdr="http://schemas.openxmlformats.org/drawingml/2006/chartDrawing">
    <cdr:from>
      <cdr:x>0.85549</cdr:x>
      <cdr:y>0.47609</cdr:y>
    </cdr:from>
    <cdr:to>
      <cdr:x>0.86163</cdr:x>
      <cdr:y>0.54565</cdr:y>
    </cdr:to>
    <cdr:sp macro="" textlink="">
      <cdr:nvSpPr>
        <cdr:cNvPr id="14" name="Straight Arrow Connector 13"/>
        <cdr:cNvSpPr/>
      </cdr:nvSpPr>
      <cdr:spPr>
        <a:xfrm xmlns:a="http://schemas.openxmlformats.org/drawingml/2006/main" flipH="1">
          <a:off x="6363989" y="2085976"/>
          <a:ext cx="45719" cy="304800"/>
        </a:xfrm>
        <a:prstGeom xmlns:a="http://schemas.openxmlformats.org/drawingml/2006/main" prst="straightConnector1">
          <a:avLst/>
        </a:prstGeom>
        <a:noFill xmlns:a="http://schemas.openxmlformats.org/drawingml/2006/main"/>
        <a:ln xmlns:a="http://schemas.openxmlformats.org/drawingml/2006/main" w="9525" cap="flat" cmpd="sng" algn="ctr">
          <a:solidFill>
            <a:srgbClr val="4F81BD">
              <a:shade val="95000"/>
              <a:satMod val="105000"/>
            </a:srgbClr>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0.15621</cdr:x>
      <cdr:y>0.63043</cdr:y>
    </cdr:from>
    <cdr:to>
      <cdr:x>0.17414</cdr:x>
      <cdr:y>0.70217</cdr:y>
    </cdr:to>
    <cdr:sp macro="" textlink="">
      <cdr:nvSpPr>
        <cdr:cNvPr id="15" name="Straight Arrow Connector 14"/>
        <cdr:cNvSpPr/>
      </cdr:nvSpPr>
      <cdr:spPr>
        <a:xfrm xmlns:a="http://schemas.openxmlformats.org/drawingml/2006/main" flipH="1" flipV="1">
          <a:off x="1162049" y="2762249"/>
          <a:ext cx="133351" cy="314325"/>
        </a:xfrm>
        <a:prstGeom xmlns:a="http://schemas.openxmlformats.org/drawingml/2006/main" prst="straightConnector1">
          <a:avLst/>
        </a:prstGeom>
        <a:noFill xmlns:a="http://schemas.openxmlformats.org/drawingml/2006/main"/>
        <a:ln xmlns:a="http://schemas.openxmlformats.org/drawingml/2006/main" w="9525" cap="flat" cmpd="sng" algn="ctr">
          <a:solidFill>
            <a:srgbClr val="C00000"/>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0.31626</cdr:x>
      <cdr:y>0.63043</cdr:y>
    </cdr:from>
    <cdr:to>
      <cdr:x>0.33724</cdr:x>
      <cdr:y>0.76316</cdr:y>
    </cdr:to>
    <cdr:sp macro="" textlink="">
      <cdr:nvSpPr>
        <cdr:cNvPr id="16" name="Straight Arrow Connector 15"/>
        <cdr:cNvSpPr/>
      </cdr:nvSpPr>
      <cdr:spPr>
        <a:xfrm xmlns:a="http://schemas.openxmlformats.org/drawingml/2006/main" flipH="1" flipV="1">
          <a:off x="2352675" y="2762250"/>
          <a:ext cx="156075" cy="581528"/>
        </a:xfrm>
        <a:prstGeom xmlns:a="http://schemas.openxmlformats.org/drawingml/2006/main" prst="straightConnector1">
          <a:avLst/>
        </a:prstGeom>
        <a:noFill xmlns:a="http://schemas.openxmlformats.org/drawingml/2006/main"/>
        <a:ln xmlns:a="http://schemas.openxmlformats.org/drawingml/2006/main" w="9525" cap="flat" cmpd="sng" algn="ctr">
          <a:solidFill>
            <a:srgbClr val="9BBB59">
              <a:lumMod val="75000"/>
            </a:srgbClr>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userShapes>
</file>

<file path=ppt/drawings/drawing4.xml><?xml version="1.0" encoding="utf-8"?>
<c:userShapes xmlns:c="http://schemas.openxmlformats.org/drawingml/2006/chart">
  <cdr:relSizeAnchor xmlns:cdr="http://schemas.openxmlformats.org/drawingml/2006/chartDrawing">
    <cdr:from>
      <cdr:x>0.76479</cdr:x>
      <cdr:y>0.18069</cdr:y>
    </cdr:from>
    <cdr:to>
      <cdr:x>0.95847</cdr:x>
      <cdr:y>0.23936</cdr:y>
    </cdr:to>
    <cdr:sp macro="" textlink="">
      <cdr:nvSpPr>
        <cdr:cNvPr id="2" name="TextBox 1"/>
        <cdr:cNvSpPr txBox="1"/>
      </cdr:nvSpPr>
      <cdr:spPr>
        <a:xfrm xmlns:a="http://schemas.openxmlformats.org/drawingml/2006/main">
          <a:off x="5172075" y="695325"/>
          <a:ext cx="1309829" cy="22575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900" b="1">
              <a:solidFill>
                <a:srgbClr val="0070C0"/>
              </a:solidFill>
            </a:rPr>
            <a:t>Yr2012</a:t>
          </a:r>
          <a:r>
            <a:rPr lang="en-US" sz="900" b="1" baseline="0">
              <a:solidFill>
                <a:srgbClr val="0070C0"/>
              </a:solidFill>
            </a:rPr>
            <a:t> (average: 8.18)</a:t>
          </a:r>
          <a:endParaRPr lang="en-US" sz="900" b="1">
            <a:solidFill>
              <a:srgbClr val="0070C0"/>
            </a:solidFill>
          </a:endParaRPr>
        </a:p>
      </cdr:txBody>
    </cdr:sp>
  </cdr:relSizeAnchor>
  <cdr:relSizeAnchor xmlns:cdr="http://schemas.openxmlformats.org/drawingml/2006/chartDrawing">
    <cdr:from>
      <cdr:x>0.20423</cdr:x>
      <cdr:y>0.68069</cdr:y>
    </cdr:from>
    <cdr:to>
      <cdr:x>0.39791</cdr:x>
      <cdr:y>0.73936</cdr:y>
    </cdr:to>
    <cdr:sp macro="" textlink="">
      <cdr:nvSpPr>
        <cdr:cNvPr id="3" name="TextBox 1"/>
        <cdr:cNvSpPr txBox="1"/>
      </cdr:nvSpPr>
      <cdr:spPr>
        <a:xfrm xmlns:a="http://schemas.openxmlformats.org/drawingml/2006/main">
          <a:off x="1381125" y="2619375"/>
          <a:ext cx="1309828" cy="22575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1">
              <a:solidFill>
                <a:srgbClr val="C00000"/>
              </a:solidFill>
            </a:rPr>
            <a:t>Yr2011</a:t>
          </a:r>
          <a:r>
            <a:rPr lang="en-US" sz="900" b="1" baseline="0">
              <a:solidFill>
                <a:srgbClr val="C00000"/>
              </a:solidFill>
            </a:rPr>
            <a:t> (average: 5.84)</a:t>
          </a:r>
          <a:endParaRPr lang="en-US" sz="900" b="1">
            <a:solidFill>
              <a:srgbClr val="C00000"/>
            </a:solidFill>
          </a:endParaRPr>
        </a:p>
      </cdr:txBody>
    </cdr:sp>
  </cdr:relSizeAnchor>
  <cdr:relSizeAnchor xmlns:cdr="http://schemas.openxmlformats.org/drawingml/2006/chartDrawing">
    <cdr:from>
      <cdr:x>0.65915</cdr:x>
      <cdr:y>0.41584</cdr:y>
    </cdr:from>
    <cdr:to>
      <cdr:x>0.85284</cdr:x>
      <cdr:y>0.4745</cdr:y>
    </cdr:to>
    <cdr:sp macro="" textlink="">
      <cdr:nvSpPr>
        <cdr:cNvPr id="4" name="TextBox 1"/>
        <cdr:cNvSpPr txBox="1"/>
      </cdr:nvSpPr>
      <cdr:spPr>
        <a:xfrm xmlns:a="http://schemas.openxmlformats.org/drawingml/2006/main">
          <a:off x="4457700" y="1600200"/>
          <a:ext cx="1309828" cy="2257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900" b="1">
              <a:solidFill>
                <a:srgbClr val="9BBB59">
                  <a:lumMod val="75000"/>
                </a:srgbClr>
              </a:solidFill>
            </a:rPr>
            <a:t>Yr2010</a:t>
          </a:r>
          <a:r>
            <a:rPr lang="en-US" sz="900" b="1" baseline="0">
              <a:solidFill>
                <a:srgbClr val="9BBB59">
                  <a:lumMod val="75000"/>
                </a:srgbClr>
              </a:solidFill>
            </a:rPr>
            <a:t> (average: 6.14)</a:t>
          </a:r>
          <a:endParaRPr lang="en-US" sz="900" b="1">
            <a:solidFill>
              <a:srgbClr val="9BBB59">
                <a:lumMod val="75000"/>
              </a:srgbClr>
            </a:solidFill>
          </a:endParaRPr>
        </a:p>
      </cdr:txBody>
    </cdr:sp>
  </cdr:relSizeAnchor>
  <cdr:relSizeAnchor xmlns:cdr="http://schemas.openxmlformats.org/drawingml/2006/chartDrawing">
    <cdr:from>
      <cdr:x>0.76479</cdr:x>
      <cdr:y>0.18069</cdr:y>
    </cdr:from>
    <cdr:to>
      <cdr:x>0.95847</cdr:x>
      <cdr:y>0.23936</cdr:y>
    </cdr:to>
    <cdr:sp macro="" textlink="">
      <cdr:nvSpPr>
        <cdr:cNvPr id="5" name="TextBox 1"/>
        <cdr:cNvSpPr txBox="1"/>
      </cdr:nvSpPr>
      <cdr:spPr>
        <a:xfrm xmlns:a="http://schemas.openxmlformats.org/drawingml/2006/main">
          <a:off x="5172075" y="695325"/>
          <a:ext cx="1309829" cy="22575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900" b="1">
              <a:solidFill>
                <a:srgbClr val="0070C0"/>
              </a:solidFill>
            </a:rPr>
            <a:t>Yr2012</a:t>
          </a:r>
          <a:r>
            <a:rPr lang="en-US" sz="900" b="1" baseline="0">
              <a:solidFill>
                <a:srgbClr val="0070C0"/>
              </a:solidFill>
            </a:rPr>
            <a:t> (average: 8.18)</a:t>
          </a:r>
          <a:endParaRPr lang="en-US" sz="900" b="1">
            <a:solidFill>
              <a:srgbClr val="0070C0"/>
            </a:solidFill>
          </a:endParaRPr>
        </a:p>
      </cdr:txBody>
    </cdr:sp>
  </cdr:relSizeAnchor>
  <cdr:relSizeAnchor xmlns:cdr="http://schemas.openxmlformats.org/drawingml/2006/chartDrawing">
    <cdr:from>
      <cdr:x>0.20423</cdr:x>
      <cdr:y>0.68069</cdr:y>
    </cdr:from>
    <cdr:to>
      <cdr:x>0.39791</cdr:x>
      <cdr:y>0.73936</cdr:y>
    </cdr:to>
    <cdr:sp macro="" textlink="">
      <cdr:nvSpPr>
        <cdr:cNvPr id="6" name="TextBox 1"/>
        <cdr:cNvSpPr txBox="1"/>
      </cdr:nvSpPr>
      <cdr:spPr>
        <a:xfrm xmlns:a="http://schemas.openxmlformats.org/drawingml/2006/main">
          <a:off x="1381125" y="2619375"/>
          <a:ext cx="1309828" cy="22575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1">
              <a:solidFill>
                <a:srgbClr val="C00000"/>
              </a:solidFill>
            </a:rPr>
            <a:t>Yr2011</a:t>
          </a:r>
          <a:r>
            <a:rPr lang="en-US" sz="900" b="1" baseline="0">
              <a:solidFill>
                <a:srgbClr val="C00000"/>
              </a:solidFill>
            </a:rPr>
            <a:t> (average: 5.84)</a:t>
          </a:r>
          <a:endParaRPr lang="en-US" sz="900" b="1">
            <a:solidFill>
              <a:srgbClr val="C00000"/>
            </a:solidFill>
          </a:endParaRPr>
        </a:p>
      </cdr:txBody>
    </cdr:sp>
  </cdr:relSizeAnchor>
  <cdr:relSizeAnchor xmlns:cdr="http://schemas.openxmlformats.org/drawingml/2006/chartDrawing">
    <cdr:from>
      <cdr:x>0.84808</cdr:x>
      <cdr:y>0.23515</cdr:y>
    </cdr:from>
    <cdr:to>
      <cdr:x>0.85484</cdr:x>
      <cdr:y>0.33168</cdr:y>
    </cdr:to>
    <cdr:sp macro="" textlink="">
      <cdr:nvSpPr>
        <cdr:cNvPr id="8" name="Straight Arrow Connector 7"/>
        <cdr:cNvSpPr/>
      </cdr:nvSpPr>
      <cdr:spPr>
        <a:xfrm xmlns:a="http://schemas.openxmlformats.org/drawingml/2006/main" flipH="1">
          <a:off x="5735339" y="904875"/>
          <a:ext cx="45719" cy="371475"/>
        </a:xfrm>
        <a:prstGeom xmlns:a="http://schemas.openxmlformats.org/drawingml/2006/main" prst="straightConnector1">
          <a:avLst/>
        </a:prstGeom>
        <a:noFill xmlns:a="http://schemas.openxmlformats.org/drawingml/2006/main"/>
        <a:ln xmlns:a="http://schemas.openxmlformats.org/drawingml/2006/main" w="9525" cap="flat" cmpd="sng" algn="ctr">
          <a:solidFill>
            <a:srgbClr val="4F81BD">
              <a:shade val="95000"/>
              <a:satMod val="105000"/>
            </a:srgbClr>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0.29042</cdr:x>
      <cdr:y>0.59158</cdr:y>
    </cdr:from>
    <cdr:to>
      <cdr:x>0.29718</cdr:x>
      <cdr:y>0.68564</cdr:y>
    </cdr:to>
    <cdr:sp macro="" textlink="">
      <cdr:nvSpPr>
        <cdr:cNvPr id="9" name="Straight Arrow Connector 8"/>
        <cdr:cNvSpPr/>
      </cdr:nvSpPr>
      <cdr:spPr>
        <a:xfrm xmlns:a="http://schemas.openxmlformats.org/drawingml/2006/main" flipH="1" flipV="1">
          <a:off x="1964055" y="2276475"/>
          <a:ext cx="45719" cy="361950"/>
        </a:xfrm>
        <a:prstGeom xmlns:a="http://schemas.openxmlformats.org/drawingml/2006/main" prst="straightConnector1">
          <a:avLst/>
        </a:prstGeom>
        <a:noFill xmlns:a="http://schemas.openxmlformats.org/drawingml/2006/main"/>
        <a:ln xmlns:a="http://schemas.openxmlformats.org/drawingml/2006/main" w="9525" cap="flat" cmpd="sng" algn="ctr">
          <a:solidFill>
            <a:srgbClr val="C00000"/>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0.72704</cdr:x>
      <cdr:y>0.46535</cdr:y>
    </cdr:from>
    <cdr:to>
      <cdr:x>0.73662</cdr:x>
      <cdr:y>0.56188</cdr:y>
    </cdr:to>
    <cdr:sp macro="" textlink="">
      <cdr:nvSpPr>
        <cdr:cNvPr id="10" name="Straight Arrow Connector 9"/>
        <cdr:cNvSpPr/>
      </cdr:nvSpPr>
      <cdr:spPr>
        <a:xfrm xmlns:a="http://schemas.openxmlformats.org/drawingml/2006/main" flipH="1">
          <a:off x="4916803" y="1790700"/>
          <a:ext cx="64771" cy="371475"/>
        </a:xfrm>
        <a:prstGeom xmlns:a="http://schemas.openxmlformats.org/drawingml/2006/main" prst="straightConnector1">
          <a:avLst/>
        </a:prstGeom>
        <a:noFill xmlns:a="http://schemas.openxmlformats.org/drawingml/2006/main"/>
        <a:ln xmlns:a="http://schemas.openxmlformats.org/drawingml/2006/main" w="9525" cap="flat" cmpd="sng" algn="ctr">
          <a:solidFill>
            <a:srgbClr val="9BBB59">
              <a:lumMod val="75000"/>
            </a:srgbClr>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userShapes>
</file>

<file path=ppt/drawings/drawing5.xml><?xml version="1.0" encoding="utf-8"?>
<c:userShapes xmlns:c="http://schemas.openxmlformats.org/drawingml/2006/chart">
  <cdr:relSizeAnchor xmlns:cdr="http://schemas.openxmlformats.org/drawingml/2006/chartDrawing">
    <cdr:from>
      <cdr:x>0.69401</cdr:x>
      <cdr:y>0.27536</cdr:y>
    </cdr:from>
    <cdr:to>
      <cdr:x>0.87307</cdr:x>
      <cdr:y>0.33261</cdr:y>
    </cdr:to>
    <cdr:sp macro="" textlink="">
      <cdr:nvSpPr>
        <cdr:cNvPr id="2" name="TextBox 1"/>
        <cdr:cNvSpPr txBox="1"/>
      </cdr:nvSpPr>
      <cdr:spPr>
        <a:xfrm xmlns:a="http://schemas.openxmlformats.org/drawingml/2006/main">
          <a:off x="5076825" y="1085850"/>
          <a:ext cx="1309829" cy="22575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900" b="1">
              <a:solidFill>
                <a:srgbClr val="0070C0"/>
              </a:solidFill>
            </a:rPr>
            <a:t>Yr2012</a:t>
          </a:r>
          <a:r>
            <a:rPr lang="en-US" sz="900" b="1" baseline="0">
              <a:solidFill>
                <a:srgbClr val="0070C0"/>
              </a:solidFill>
            </a:rPr>
            <a:t> (average: 7.85)</a:t>
          </a:r>
          <a:endParaRPr lang="en-US" sz="900" b="1">
            <a:solidFill>
              <a:srgbClr val="0070C0"/>
            </a:solidFill>
          </a:endParaRPr>
        </a:p>
      </cdr:txBody>
    </cdr:sp>
  </cdr:relSizeAnchor>
  <cdr:relSizeAnchor xmlns:cdr="http://schemas.openxmlformats.org/drawingml/2006/chartDrawing">
    <cdr:from>
      <cdr:x>0.3776</cdr:x>
      <cdr:y>0.45652</cdr:y>
    </cdr:from>
    <cdr:to>
      <cdr:x>0.55666</cdr:x>
      <cdr:y>0.51377</cdr:y>
    </cdr:to>
    <cdr:sp macro="" textlink="">
      <cdr:nvSpPr>
        <cdr:cNvPr id="3" name="TextBox 1"/>
        <cdr:cNvSpPr txBox="1"/>
      </cdr:nvSpPr>
      <cdr:spPr>
        <a:xfrm xmlns:a="http://schemas.openxmlformats.org/drawingml/2006/main">
          <a:off x="2762250" y="1800225"/>
          <a:ext cx="1309828" cy="22575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900" b="1">
              <a:solidFill>
                <a:srgbClr val="C00000"/>
              </a:solidFill>
            </a:rPr>
            <a:t>Yr2011</a:t>
          </a:r>
          <a:r>
            <a:rPr lang="en-US" sz="900" b="1" baseline="0">
              <a:solidFill>
                <a:srgbClr val="C00000"/>
              </a:solidFill>
            </a:rPr>
            <a:t> (average: 6.51)</a:t>
          </a:r>
          <a:endParaRPr lang="en-US" sz="900" b="1">
            <a:solidFill>
              <a:srgbClr val="C00000"/>
            </a:solidFill>
          </a:endParaRPr>
        </a:p>
      </cdr:txBody>
    </cdr:sp>
  </cdr:relSizeAnchor>
  <cdr:relSizeAnchor xmlns:cdr="http://schemas.openxmlformats.org/drawingml/2006/chartDrawing">
    <cdr:from>
      <cdr:x>0.23177</cdr:x>
      <cdr:y>0.68599</cdr:y>
    </cdr:from>
    <cdr:to>
      <cdr:x>0.41083</cdr:x>
      <cdr:y>0.74323</cdr:y>
    </cdr:to>
    <cdr:sp macro="" textlink="">
      <cdr:nvSpPr>
        <cdr:cNvPr id="4" name="TextBox 1"/>
        <cdr:cNvSpPr txBox="1"/>
      </cdr:nvSpPr>
      <cdr:spPr>
        <a:xfrm xmlns:a="http://schemas.openxmlformats.org/drawingml/2006/main">
          <a:off x="1695450" y="2705100"/>
          <a:ext cx="1309828" cy="2257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1">
              <a:solidFill>
                <a:schemeClr val="accent3">
                  <a:lumMod val="75000"/>
                </a:schemeClr>
              </a:solidFill>
            </a:rPr>
            <a:t>Yr2010</a:t>
          </a:r>
          <a:r>
            <a:rPr lang="en-US" sz="900" b="1" baseline="0">
              <a:solidFill>
                <a:schemeClr val="accent3">
                  <a:lumMod val="75000"/>
                </a:schemeClr>
              </a:solidFill>
            </a:rPr>
            <a:t> (average: 6.45)</a:t>
          </a:r>
          <a:endParaRPr lang="en-US" sz="900" b="1">
            <a:solidFill>
              <a:schemeClr val="accent3">
                <a:lumMod val="75000"/>
              </a:schemeClr>
            </a:solidFill>
          </a:endParaRPr>
        </a:p>
      </cdr:txBody>
    </cdr:sp>
  </cdr:relSizeAnchor>
  <cdr:relSizeAnchor xmlns:cdr="http://schemas.openxmlformats.org/drawingml/2006/chartDrawing">
    <cdr:from>
      <cdr:x>0.78125</cdr:x>
      <cdr:y>0.3285</cdr:y>
    </cdr:from>
    <cdr:to>
      <cdr:x>0.7875</cdr:x>
      <cdr:y>0.42271</cdr:y>
    </cdr:to>
    <cdr:sp macro="" textlink="">
      <cdr:nvSpPr>
        <cdr:cNvPr id="5" name="Straight Arrow Connector 4"/>
        <cdr:cNvSpPr/>
      </cdr:nvSpPr>
      <cdr:spPr>
        <a:xfrm xmlns:a="http://schemas.openxmlformats.org/drawingml/2006/main" flipH="1">
          <a:off x="5715000" y="1295400"/>
          <a:ext cx="45719" cy="371475"/>
        </a:xfrm>
        <a:prstGeom xmlns:a="http://schemas.openxmlformats.org/drawingml/2006/main" prst="straightConnector1">
          <a:avLst/>
        </a:prstGeom>
        <a:noFill xmlns:a="http://schemas.openxmlformats.org/drawingml/2006/main"/>
        <a:ln xmlns:a="http://schemas.openxmlformats.org/drawingml/2006/main" w="9525" cap="flat" cmpd="sng" algn="ctr">
          <a:solidFill>
            <a:srgbClr val="4F81BD">
              <a:shade val="95000"/>
              <a:satMod val="105000"/>
            </a:srgbClr>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0.44401</cdr:x>
      <cdr:y>0.51208</cdr:y>
    </cdr:from>
    <cdr:to>
      <cdr:x>0.45313</cdr:x>
      <cdr:y>0.58937</cdr:y>
    </cdr:to>
    <cdr:sp macro="" textlink="">
      <cdr:nvSpPr>
        <cdr:cNvPr id="6" name="Straight Arrow Connector 5"/>
        <cdr:cNvSpPr/>
      </cdr:nvSpPr>
      <cdr:spPr>
        <a:xfrm xmlns:a="http://schemas.openxmlformats.org/drawingml/2006/main" flipH="1">
          <a:off x="3248025" y="2019301"/>
          <a:ext cx="66676" cy="304799"/>
        </a:xfrm>
        <a:prstGeom xmlns:a="http://schemas.openxmlformats.org/drawingml/2006/main" prst="straightConnector1">
          <a:avLst/>
        </a:prstGeom>
        <a:noFill xmlns:a="http://schemas.openxmlformats.org/drawingml/2006/main"/>
        <a:ln xmlns:a="http://schemas.openxmlformats.org/drawingml/2006/main" w="9525" cap="flat" cmpd="sng" algn="ctr">
          <a:solidFill>
            <a:srgbClr val="C00000"/>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0.30469</cdr:x>
      <cdr:y>0.60386</cdr:y>
    </cdr:from>
    <cdr:to>
      <cdr:x>0.31771</cdr:x>
      <cdr:y>0.68841</cdr:y>
    </cdr:to>
    <cdr:sp macro="" textlink="">
      <cdr:nvSpPr>
        <cdr:cNvPr id="7" name="Straight Arrow Connector 6"/>
        <cdr:cNvSpPr/>
      </cdr:nvSpPr>
      <cdr:spPr>
        <a:xfrm xmlns:a="http://schemas.openxmlformats.org/drawingml/2006/main" flipH="1" flipV="1">
          <a:off x="2228849" y="2381250"/>
          <a:ext cx="95251" cy="333376"/>
        </a:xfrm>
        <a:prstGeom xmlns:a="http://schemas.openxmlformats.org/drawingml/2006/main" prst="straightConnector1">
          <a:avLst/>
        </a:prstGeom>
        <a:noFill xmlns:a="http://schemas.openxmlformats.org/drawingml/2006/main"/>
        <a:ln xmlns:a="http://schemas.openxmlformats.org/drawingml/2006/main" w="9525" cap="flat" cmpd="sng" algn="ctr">
          <a:solidFill>
            <a:srgbClr val="9BBB59">
              <a:lumMod val="75000"/>
            </a:srgbClr>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84F5B4-18D5-4B0B-9BBE-36CD21714BAF}" type="datetimeFigureOut">
              <a:rPr lang="en-US" smtClean="0"/>
              <a:pPr/>
              <a:t>1/15/2014</a:t>
            </a:fld>
            <a:endParaRPr 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964C1E-C44C-48F9-92BE-FEEA1C708273}" type="slidenum">
              <a:rPr lang="en-US" smtClean="0"/>
              <a:pPr/>
              <a:t>‹#›</a:t>
            </a:fld>
            <a:endParaRPr lang="en-US"/>
          </a:p>
        </p:txBody>
      </p:sp>
    </p:spTree>
    <p:extLst>
      <p:ext uri="{BB962C8B-B14F-4D97-AF65-F5344CB8AC3E}">
        <p14:creationId xmlns:p14="http://schemas.microsoft.com/office/powerpoint/2010/main" val="2994740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The Lien</a:t>
            </a:r>
            <a:r>
              <a:rPr lang="en-US" baseline="0" dirty="0" smtClean="0"/>
              <a:t> program which is a large program conducted by a research group in NTU collecting opinions from residents and businesses to evaluate the quality of public services provided by local governments in large cities in China. </a:t>
            </a:r>
            <a:endParaRPr lang="en-US" dirty="0"/>
          </a:p>
        </p:txBody>
      </p:sp>
      <p:sp>
        <p:nvSpPr>
          <p:cNvPr id="4" name="灯片编号占位符 3"/>
          <p:cNvSpPr>
            <a:spLocks noGrp="1"/>
          </p:cNvSpPr>
          <p:nvPr>
            <p:ph type="sldNum" sz="quarter" idx="10"/>
          </p:nvPr>
        </p:nvSpPr>
        <p:spPr/>
        <p:txBody>
          <a:bodyPr/>
          <a:lstStyle/>
          <a:p>
            <a:fld id="{7B964C1E-C44C-48F9-92BE-FEEA1C708273}" type="slidenum">
              <a:rPr lang="en-US" smtClean="0"/>
              <a:pPr/>
              <a:t>1</a:t>
            </a:fld>
            <a:endParaRPr lang="en-US"/>
          </a:p>
        </p:txBody>
      </p:sp>
    </p:spTree>
    <p:extLst>
      <p:ext uri="{BB962C8B-B14F-4D97-AF65-F5344CB8AC3E}">
        <p14:creationId xmlns:p14="http://schemas.microsoft.com/office/powerpoint/2010/main" val="4062648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baseline="0" dirty="0" smtClean="0"/>
              <a:t>Since this is the first attempt to use subjective data from enterprises about business environment related public services to explore the relationship between government and innovation outcomes in the context of China, there is little theoretical guidance for this study. So, this study is essentially exploratory and evidence-driven than theory-driven.</a:t>
            </a:r>
            <a:endParaRPr lang="en-US" dirty="0"/>
          </a:p>
        </p:txBody>
      </p:sp>
      <p:sp>
        <p:nvSpPr>
          <p:cNvPr id="4" name="灯片编号占位符 3"/>
          <p:cNvSpPr>
            <a:spLocks noGrp="1"/>
          </p:cNvSpPr>
          <p:nvPr>
            <p:ph type="sldNum" sz="quarter" idx="10"/>
          </p:nvPr>
        </p:nvSpPr>
        <p:spPr/>
        <p:txBody>
          <a:bodyPr/>
          <a:lstStyle/>
          <a:p>
            <a:fld id="{7B964C1E-C44C-48F9-92BE-FEEA1C708273}" type="slidenum">
              <a:rPr lang="en-US" smtClean="0"/>
              <a:pPr/>
              <a:t>2</a:t>
            </a:fld>
            <a:endParaRPr lang="en-US"/>
          </a:p>
        </p:txBody>
      </p:sp>
    </p:spTree>
    <p:extLst>
      <p:ext uri="{BB962C8B-B14F-4D97-AF65-F5344CB8AC3E}">
        <p14:creationId xmlns:p14="http://schemas.microsoft.com/office/powerpoint/2010/main" val="1767216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It has been well recognized</a:t>
            </a:r>
            <a:r>
              <a:rPr lang="en-US" baseline="0" dirty="0" smtClean="0"/>
              <a:t> that we have entered a new world where knowledge and innovation have become the main driver of economic and societal development. </a:t>
            </a:r>
          </a:p>
          <a:p>
            <a:endParaRPr lang="en-US" baseline="0" dirty="0" smtClean="0"/>
          </a:p>
          <a:p>
            <a:r>
              <a:rPr lang="en-US" dirty="0" smtClean="0"/>
              <a:t>Schumpeter is the</a:t>
            </a:r>
            <a:r>
              <a:rPr lang="en-US" baseline="0" dirty="0" smtClean="0"/>
              <a:t> “father” of innovation studies. </a:t>
            </a:r>
            <a:r>
              <a:rPr lang="en-US" dirty="0" smtClean="0"/>
              <a:t>According to him, innovation consists of any of the five phenomena:</a:t>
            </a:r>
            <a:r>
              <a:rPr lang="en-US" baseline="0" dirty="0" smtClean="0"/>
              <a:t> 1) introduction of a new good; 2) introduction of a new method of production; 3) opening of a new market; 4) conquest of a new provider in the supply chain; 5) implementation of a new form of organization. Essentially, innovation </a:t>
            </a:r>
            <a:r>
              <a:rPr lang="en-US" dirty="0" smtClean="0"/>
              <a:t>is something</a:t>
            </a:r>
            <a:r>
              <a:rPr lang="en-US" baseline="0" dirty="0" smtClean="0"/>
              <a:t> new.  </a:t>
            </a:r>
            <a:endParaRPr lang="en-US" dirty="0"/>
          </a:p>
        </p:txBody>
      </p:sp>
      <p:sp>
        <p:nvSpPr>
          <p:cNvPr id="4" name="灯片编号占位符 3"/>
          <p:cNvSpPr>
            <a:spLocks noGrp="1"/>
          </p:cNvSpPr>
          <p:nvPr>
            <p:ph type="sldNum" sz="quarter" idx="10"/>
          </p:nvPr>
        </p:nvSpPr>
        <p:spPr/>
        <p:txBody>
          <a:bodyPr/>
          <a:lstStyle/>
          <a:p>
            <a:fld id="{7B964C1E-C44C-48F9-92BE-FEEA1C708273}" type="slidenum">
              <a:rPr lang="en-US" smtClean="0"/>
              <a:pPr/>
              <a:t>3</a:t>
            </a:fld>
            <a:endParaRPr lang="en-US"/>
          </a:p>
        </p:txBody>
      </p:sp>
    </p:spTree>
    <p:extLst>
      <p:ext uri="{BB962C8B-B14F-4D97-AF65-F5344CB8AC3E}">
        <p14:creationId xmlns:p14="http://schemas.microsoft.com/office/powerpoint/2010/main" val="4021266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In the efforts</a:t>
            </a:r>
            <a:r>
              <a:rPr lang="en-US" baseline="0" dirty="0" smtClean="0"/>
              <a:t> to deepen the transformation in China, much attention has been paid to cities.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Cities provide important infrastructures and tools to confront various challenges </a:t>
            </a:r>
          </a:p>
          <a:p>
            <a:endParaRPr lang="en-US" dirty="0"/>
          </a:p>
        </p:txBody>
      </p:sp>
      <p:sp>
        <p:nvSpPr>
          <p:cNvPr id="4" name="灯片编号占位符 3"/>
          <p:cNvSpPr>
            <a:spLocks noGrp="1"/>
          </p:cNvSpPr>
          <p:nvPr>
            <p:ph type="sldNum" sz="quarter" idx="10"/>
          </p:nvPr>
        </p:nvSpPr>
        <p:spPr/>
        <p:txBody>
          <a:bodyPr/>
          <a:lstStyle/>
          <a:p>
            <a:fld id="{7B964C1E-C44C-48F9-92BE-FEEA1C708273}" type="slidenum">
              <a:rPr lang="en-US" smtClean="0"/>
              <a:pPr/>
              <a:t>4</a:t>
            </a:fld>
            <a:endParaRPr lang="en-US"/>
          </a:p>
        </p:txBody>
      </p:sp>
    </p:spTree>
    <p:extLst>
      <p:ext uri="{BB962C8B-B14F-4D97-AF65-F5344CB8AC3E}">
        <p14:creationId xmlns:p14="http://schemas.microsoft.com/office/powerpoint/2010/main" val="3270389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The overview of the background helps</a:t>
            </a:r>
            <a:r>
              <a:rPr lang="en-US" baseline="0" dirty="0" smtClean="0"/>
              <a:t> identify three trends, namely, …</a:t>
            </a:r>
          </a:p>
          <a:p>
            <a:endParaRPr lang="en-US" baseline="0" dirty="0" smtClean="0"/>
          </a:p>
          <a:p>
            <a:r>
              <a:rPr lang="en-US" baseline="0" dirty="0" smtClean="0"/>
              <a:t>Put them together, I came up with the main research question: </a:t>
            </a:r>
            <a:endParaRPr lang="en-US" dirty="0"/>
          </a:p>
        </p:txBody>
      </p:sp>
      <p:sp>
        <p:nvSpPr>
          <p:cNvPr id="4" name="灯片编号占位符 3"/>
          <p:cNvSpPr>
            <a:spLocks noGrp="1"/>
          </p:cNvSpPr>
          <p:nvPr>
            <p:ph type="sldNum" sz="quarter" idx="10"/>
          </p:nvPr>
        </p:nvSpPr>
        <p:spPr/>
        <p:txBody>
          <a:bodyPr/>
          <a:lstStyle/>
          <a:p>
            <a:fld id="{7B964C1E-C44C-48F9-92BE-FEEA1C708273}" type="slidenum">
              <a:rPr lang="en-US" smtClean="0"/>
              <a:pPr/>
              <a:t>5</a:t>
            </a:fld>
            <a:endParaRPr lang="en-US"/>
          </a:p>
        </p:txBody>
      </p:sp>
    </p:spTree>
    <p:extLst>
      <p:ext uri="{BB962C8B-B14F-4D97-AF65-F5344CB8AC3E}">
        <p14:creationId xmlns:p14="http://schemas.microsoft.com/office/powerpoint/2010/main" val="3329843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UOA is city</a:t>
            </a:r>
            <a:endParaRPr lang="en-US" dirty="0"/>
          </a:p>
        </p:txBody>
      </p:sp>
      <p:sp>
        <p:nvSpPr>
          <p:cNvPr id="4" name="灯片编号占位符 3"/>
          <p:cNvSpPr>
            <a:spLocks noGrp="1"/>
          </p:cNvSpPr>
          <p:nvPr>
            <p:ph type="sldNum" sz="quarter" idx="10"/>
          </p:nvPr>
        </p:nvSpPr>
        <p:spPr/>
        <p:txBody>
          <a:bodyPr/>
          <a:lstStyle/>
          <a:p>
            <a:fld id="{7B964C1E-C44C-48F9-92BE-FEEA1C708273}" type="slidenum">
              <a:rPr lang="en-US" smtClean="0"/>
              <a:pPr/>
              <a:t>7</a:t>
            </a:fld>
            <a:endParaRPr lang="en-US"/>
          </a:p>
        </p:txBody>
      </p:sp>
    </p:spTree>
    <p:extLst>
      <p:ext uri="{BB962C8B-B14F-4D97-AF65-F5344CB8AC3E}">
        <p14:creationId xmlns:p14="http://schemas.microsoft.com/office/powerpoint/2010/main" val="362496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This</a:t>
            </a:r>
            <a:r>
              <a:rPr lang="en-US" baseline="0" dirty="0" smtClean="0"/>
              <a:t> figure shows the mean score from businesses on overall infrastructure of each of the 30 cities. The cities are ordered from left to right according to the ranking on this variable in 2012. It seems that, on average, businesses’ assessment of the overall infrastructure increase over time. Although the specific ordering of the cities is different from year to year, they are not extremely different. </a:t>
            </a:r>
            <a:endParaRPr lang="en-US" dirty="0"/>
          </a:p>
        </p:txBody>
      </p:sp>
      <p:sp>
        <p:nvSpPr>
          <p:cNvPr id="4" name="灯片编号占位符 3"/>
          <p:cNvSpPr>
            <a:spLocks noGrp="1"/>
          </p:cNvSpPr>
          <p:nvPr>
            <p:ph type="sldNum" sz="quarter" idx="10"/>
          </p:nvPr>
        </p:nvSpPr>
        <p:spPr/>
        <p:txBody>
          <a:bodyPr/>
          <a:lstStyle/>
          <a:p>
            <a:fld id="{7B964C1E-C44C-48F9-92BE-FEEA1C708273}" type="slidenum">
              <a:rPr lang="en-US" smtClean="0"/>
              <a:pPr/>
              <a:t>8</a:t>
            </a:fld>
            <a:endParaRPr lang="en-US"/>
          </a:p>
        </p:txBody>
      </p:sp>
    </p:spTree>
    <p:extLst>
      <p:ext uri="{BB962C8B-B14F-4D97-AF65-F5344CB8AC3E}">
        <p14:creationId xmlns:p14="http://schemas.microsoft.com/office/powerpoint/2010/main" val="1519836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It seems that the ordering on this variable varies a lot over the three years.</a:t>
            </a:r>
            <a:endParaRPr lang="en-US" dirty="0"/>
          </a:p>
        </p:txBody>
      </p:sp>
      <p:sp>
        <p:nvSpPr>
          <p:cNvPr id="4" name="灯片编号占位符 3"/>
          <p:cNvSpPr>
            <a:spLocks noGrp="1"/>
          </p:cNvSpPr>
          <p:nvPr>
            <p:ph type="sldNum" sz="quarter" idx="10"/>
          </p:nvPr>
        </p:nvSpPr>
        <p:spPr/>
        <p:txBody>
          <a:bodyPr/>
          <a:lstStyle/>
          <a:p>
            <a:fld id="{7B964C1E-C44C-48F9-92BE-FEEA1C708273}" type="slidenum">
              <a:rPr lang="en-US" smtClean="0"/>
              <a:pPr/>
              <a:t>10</a:t>
            </a:fld>
            <a:endParaRPr lang="en-US"/>
          </a:p>
        </p:txBody>
      </p:sp>
    </p:spTree>
    <p:extLst>
      <p:ext uri="{BB962C8B-B14F-4D97-AF65-F5344CB8AC3E}">
        <p14:creationId xmlns:p14="http://schemas.microsoft.com/office/powerpoint/2010/main" val="2986487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The access to financial resources was much improved in 2012.</a:t>
            </a:r>
            <a:r>
              <a:rPr lang="en-US" baseline="0" dirty="0" smtClean="0"/>
              <a:t> Send the </a:t>
            </a:r>
            <a:r>
              <a:rPr lang="en-US" dirty="0" smtClean="0"/>
              <a:t> </a:t>
            </a:r>
            <a:endParaRPr lang="en-US" dirty="0"/>
          </a:p>
        </p:txBody>
      </p:sp>
      <p:sp>
        <p:nvSpPr>
          <p:cNvPr id="4" name="灯片编号占位符 3"/>
          <p:cNvSpPr>
            <a:spLocks noGrp="1"/>
          </p:cNvSpPr>
          <p:nvPr>
            <p:ph type="sldNum" sz="quarter" idx="10"/>
          </p:nvPr>
        </p:nvSpPr>
        <p:spPr/>
        <p:txBody>
          <a:bodyPr/>
          <a:lstStyle/>
          <a:p>
            <a:fld id="{7B964C1E-C44C-48F9-92BE-FEEA1C708273}" type="slidenum">
              <a:rPr lang="en-US" smtClean="0"/>
              <a:pPr/>
              <a:t>11</a:t>
            </a:fld>
            <a:endParaRPr lang="en-US"/>
          </a:p>
        </p:txBody>
      </p:sp>
    </p:spTree>
    <p:extLst>
      <p:ext uri="{BB962C8B-B14F-4D97-AF65-F5344CB8AC3E}">
        <p14:creationId xmlns:p14="http://schemas.microsoft.com/office/powerpoint/2010/main" val="3054282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Not all technology contract turnover data are available for each city</a:t>
            </a:r>
            <a:r>
              <a:rPr lang="en-US" baseline="0" dirty="0" smtClean="0"/>
              <a:t> from 2010-2012. </a:t>
            </a:r>
            <a:endParaRPr lang="en-US" dirty="0"/>
          </a:p>
        </p:txBody>
      </p:sp>
      <p:sp>
        <p:nvSpPr>
          <p:cNvPr id="4" name="灯片编号占位符 3"/>
          <p:cNvSpPr>
            <a:spLocks noGrp="1"/>
          </p:cNvSpPr>
          <p:nvPr>
            <p:ph type="sldNum" sz="quarter" idx="10"/>
          </p:nvPr>
        </p:nvSpPr>
        <p:spPr/>
        <p:txBody>
          <a:bodyPr/>
          <a:lstStyle/>
          <a:p>
            <a:fld id="{7B964C1E-C44C-48F9-92BE-FEEA1C708273}" type="slidenum">
              <a:rPr lang="en-US" smtClean="0"/>
              <a:pPr/>
              <a:t>14</a:t>
            </a:fld>
            <a:endParaRPr lang="en-US"/>
          </a:p>
        </p:txBody>
      </p:sp>
    </p:spTree>
    <p:extLst>
      <p:ext uri="{BB962C8B-B14F-4D97-AF65-F5344CB8AC3E}">
        <p14:creationId xmlns:p14="http://schemas.microsoft.com/office/powerpoint/2010/main" val="65175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4B2368-68E5-4531-B0BB-939EE51D9FC2}"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42C288-74FB-45C5-885E-1BE5717BADB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4B2368-68E5-4531-B0BB-939EE51D9FC2}"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42C288-74FB-45C5-885E-1BE5717BADB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ea"/>
                <a:ea typeface="+mj-ea"/>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4"/>
          <p:cNvSpPr>
            <a:spLocks noGrp="1" noChangeArrowheads="1"/>
          </p:cNvSpPr>
          <p:nvPr>
            <p:ph type="sldNum" sz="quarter" idx="10"/>
          </p:nvPr>
        </p:nvSpPr>
        <p:spPr>
          <a:ln/>
        </p:spPr>
        <p:txBody>
          <a:bodyPr/>
          <a:lstStyle>
            <a:lvl1pPr>
              <a:defRPr/>
            </a:lvl1pPr>
          </a:lstStyle>
          <a:p>
            <a:pPr>
              <a:defRPr/>
            </a:pPr>
            <a:fld id="{F2C9343C-5C35-475C-B1D0-7FA0409926E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0946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4B2368-68E5-4531-B0BB-939EE51D9FC2}"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42C288-74FB-45C5-885E-1BE5717BADB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4B2368-68E5-4531-B0BB-939EE51D9FC2}" type="datetimeFigureOut">
              <a:rPr lang="en-US" smtClean="0"/>
              <a:pPr/>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42C288-74FB-45C5-885E-1BE5717BADB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4B2368-68E5-4531-B0BB-939EE51D9FC2}" type="datetimeFigureOut">
              <a:rPr lang="en-US" smtClean="0"/>
              <a:pPr/>
              <a:t>1/15/2014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42C288-74FB-45C5-885E-1BE5717BADB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4B2368-68E5-4531-B0BB-939EE51D9FC2}" type="datetimeFigureOut">
              <a:rPr lang="en-US" smtClean="0"/>
              <a:pPr/>
              <a:t>1/15/2014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42C288-74FB-45C5-885E-1BE5717BADB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4B2368-68E5-4531-B0BB-939EE51D9FC2}" type="datetimeFigureOut">
              <a:rPr lang="en-US" smtClean="0"/>
              <a:pPr/>
              <a:t>1/15/2014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42C288-74FB-45C5-885E-1BE5717BADB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4B2368-68E5-4531-B0BB-939EE51D9FC2}" type="datetimeFigureOut">
              <a:rPr lang="en-US" smtClean="0"/>
              <a:pPr/>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42C288-74FB-45C5-885E-1BE5717BADB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4B2368-68E5-4531-B0BB-939EE51D9FC2}" type="datetimeFigureOut">
              <a:rPr lang="en-US" smtClean="0"/>
              <a:pPr/>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42C288-74FB-45C5-885E-1BE5717BADB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4B2368-68E5-4531-B0BB-939EE51D9FC2}"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42C288-74FB-45C5-885E-1BE5717BADB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4B2368-68E5-4531-B0BB-939EE51D9FC2}"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42C288-74FB-45C5-885E-1BE5717BADB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a:p>
        </p:txBody>
      </p:sp>
      <p:sp>
        <p:nvSpPr>
          <p:cNvPr id="4" name="日期占位符 3"/>
          <p:cNvSpPr>
            <a:spLocks noGrp="1"/>
          </p:cNvSpPr>
          <p:nvPr>
            <p:ph type="dt" sz="half" idx="10"/>
          </p:nvPr>
        </p:nvSpPr>
        <p:spPr/>
        <p:txBody>
          <a:bodyPr/>
          <a:lstStyle/>
          <a:p>
            <a:fld id="{CA3EF41B-E771-4736-ABF6-571B98EB6C9B}" type="datetimeFigureOut">
              <a:rPr lang="en-US" smtClean="0"/>
              <a:t>1/15/2014</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A58F7D9D-8E2B-43D2-829C-F4F15F57DFFA}"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10"/>
          </p:nvPr>
        </p:nvSpPr>
        <p:spPr/>
        <p:txBody>
          <a:bodyPr/>
          <a:lstStyle/>
          <a:p>
            <a:fld id="{CA3EF41B-E771-4736-ABF6-571B98EB6C9B}" type="datetimeFigureOut">
              <a:rPr lang="en-US" smtClean="0"/>
              <a:t>1/15/2014</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A58F7D9D-8E2B-43D2-829C-F4F15F57DFFA}"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A3EF41B-E771-4736-ABF6-571B98EB6C9B}" type="datetimeFigureOut">
              <a:rPr lang="en-US" smtClean="0"/>
              <a:t>1/15/2014</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A58F7D9D-8E2B-43D2-829C-F4F15F57DFFA}"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日期占位符 4"/>
          <p:cNvSpPr>
            <a:spLocks noGrp="1"/>
          </p:cNvSpPr>
          <p:nvPr>
            <p:ph type="dt" sz="half" idx="10"/>
          </p:nvPr>
        </p:nvSpPr>
        <p:spPr/>
        <p:txBody>
          <a:bodyPr/>
          <a:lstStyle/>
          <a:p>
            <a:fld id="{CA3EF41B-E771-4736-ABF6-571B98EB6C9B}" type="datetimeFigureOut">
              <a:rPr lang="en-US" smtClean="0"/>
              <a:t>1/15/2014</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A58F7D9D-8E2B-43D2-829C-F4F15F57DFFA}"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日期占位符 6"/>
          <p:cNvSpPr>
            <a:spLocks noGrp="1"/>
          </p:cNvSpPr>
          <p:nvPr>
            <p:ph type="dt" sz="half" idx="10"/>
          </p:nvPr>
        </p:nvSpPr>
        <p:spPr/>
        <p:txBody>
          <a:bodyPr/>
          <a:lstStyle/>
          <a:p>
            <a:fld id="{CA3EF41B-E771-4736-ABF6-571B98EB6C9B}" type="datetimeFigureOut">
              <a:rPr lang="en-US" smtClean="0"/>
              <a:t>1/15/2014</a:t>
            </a:fld>
            <a:endParaRPr lang="en-US"/>
          </a:p>
        </p:txBody>
      </p:sp>
      <p:sp>
        <p:nvSpPr>
          <p:cNvPr id="8" name="页脚占位符 7"/>
          <p:cNvSpPr>
            <a:spLocks noGrp="1"/>
          </p:cNvSpPr>
          <p:nvPr>
            <p:ph type="ftr" sz="quarter" idx="11"/>
          </p:nvPr>
        </p:nvSpPr>
        <p:spPr/>
        <p:txBody>
          <a:bodyPr/>
          <a:lstStyle/>
          <a:p>
            <a:endParaRPr lang="en-US"/>
          </a:p>
        </p:txBody>
      </p:sp>
      <p:sp>
        <p:nvSpPr>
          <p:cNvPr id="9" name="灯片编号占位符 8"/>
          <p:cNvSpPr>
            <a:spLocks noGrp="1"/>
          </p:cNvSpPr>
          <p:nvPr>
            <p:ph type="sldNum" sz="quarter" idx="12"/>
          </p:nvPr>
        </p:nvSpPr>
        <p:spPr/>
        <p:txBody>
          <a:bodyPr/>
          <a:lstStyle/>
          <a:p>
            <a:fld id="{A58F7D9D-8E2B-43D2-829C-F4F15F57DFFA}"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日期占位符 2"/>
          <p:cNvSpPr>
            <a:spLocks noGrp="1"/>
          </p:cNvSpPr>
          <p:nvPr>
            <p:ph type="dt" sz="half" idx="10"/>
          </p:nvPr>
        </p:nvSpPr>
        <p:spPr/>
        <p:txBody>
          <a:bodyPr/>
          <a:lstStyle/>
          <a:p>
            <a:fld id="{CA3EF41B-E771-4736-ABF6-571B98EB6C9B}" type="datetimeFigureOut">
              <a:rPr lang="en-US" smtClean="0"/>
              <a:t>1/15/2014</a:t>
            </a:fld>
            <a:endParaRPr lang="en-US"/>
          </a:p>
        </p:txBody>
      </p:sp>
      <p:sp>
        <p:nvSpPr>
          <p:cNvPr id="4" name="页脚占位符 3"/>
          <p:cNvSpPr>
            <a:spLocks noGrp="1"/>
          </p:cNvSpPr>
          <p:nvPr>
            <p:ph type="ftr" sz="quarter" idx="11"/>
          </p:nvPr>
        </p:nvSpPr>
        <p:spPr/>
        <p:txBody>
          <a:bodyPr/>
          <a:lstStyle/>
          <a:p>
            <a:endParaRPr lang="en-US"/>
          </a:p>
        </p:txBody>
      </p:sp>
      <p:sp>
        <p:nvSpPr>
          <p:cNvPr id="5" name="灯片编号占位符 4"/>
          <p:cNvSpPr>
            <a:spLocks noGrp="1"/>
          </p:cNvSpPr>
          <p:nvPr>
            <p:ph type="sldNum" sz="quarter" idx="12"/>
          </p:nvPr>
        </p:nvSpPr>
        <p:spPr/>
        <p:txBody>
          <a:bodyPr/>
          <a:lstStyle/>
          <a:p>
            <a:fld id="{A58F7D9D-8E2B-43D2-829C-F4F15F57DFFA}"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A3EF41B-E771-4736-ABF6-571B98EB6C9B}" type="datetimeFigureOut">
              <a:rPr lang="en-US" smtClean="0"/>
              <a:t>1/15/2014</a:t>
            </a:fld>
            <a:endParaRPr lang="en-US"/>
          </a:p>
        </p:txBody>
      </p:sp>
      <p:sp>
        <p:nvSpPr>
          <p:cNvPr id="3" name="页脚占位符 2"/>
          <p:cNvSpPr>
            <a:spLocks noGrp="1"/>
          </p:cNvSpPr>
          <p:nvPr>
            <p:ph type="ftr" sz="quarter" idx="11"/>
          </p:nvPr>
        </p:nvSpPr>
        <p:spPr/>
        <p:txBody>
          <a:bodyPr/>
          <a:lstStyle/>
          <a:p>
            <a:endParaRPr lang="en-US"/>
          </a:p>
        </p:txBody>
      </p:sp>
      <p:sp>
        <p:nvSpPr>
          <p:cNvPr id="4" name="灯片编号占位符 3"/>
          <p:cNvSpPr>
            <a:spLocks noGrp="1"/>
          </p:cNvSpPr>
          <p:nvPr>
            <p:ph type="sldNum" sz="quarter" idx="12"/>
          </p:nvPr>
        </p:nvSpPr>
        <p:spPr/>
        <p:txBody>
          <a:bodyPr/>
          <a:lstStyle/>
          <a:p>
            <a:fld id="{A58F7D9D-8E2B-43D2-829C-F4F15F57DFFA}"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A3EF41B-E771-4736-ABF6-571B98EB6C9B}" type="datetimeFigureOut">
              <a:rPr lang="en-US" smtClean="0"/>
              <a:t>1/15/2014</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A58F7D9D-8E2B-43D2-829C-F4F15F57DFFA}"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A3EF41B-E771-4736-ABF6-571B98EB6C9B}" type="datetimeFigureOut">
              <a:rPr lang="en-US" smtClean="0"/>
              <a:t>1/15/2014</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A58F7D9D-8E2B-43D2-829C-F4F15F57DFFA}"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10"/>
          </p:nvPr>
        </p:nvSpPr>
        <p:spPr/>
        <p:txBody>
          <a:bodyPr/>
          <a:lstStyle/>
          <a:p>
            <a:fld id="{CA3EF41B-E771-4736-ABF6-571B98EB6C9B}" type="datetimeFigureOut">
              <a:rPr lang="en-US" smtClean="0"/>
              <a:t>1/15/2014</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A58F7D9D-8E2B-43D2-829C-F4F15F57DFFA}"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10"/>
          </p:nvPr>
        </p:nvSpPr>
        <p:spPr/>
        <p:txBody>
          <a:bodyPr/>
          <a:lstStyle/>
          <a:p>
            <a:fld id="{CA3EF41B-E771-4736-ABF6-571B98EB6C9B}" type="datetimeFigureOut">
              <a:rPr lang="en-US" smtClean="0"/>
              <a:t>1/15/2014</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A58F7D9D-8E2B-43D2-829C-F4F15F57DFFA}" type="slidenum">
              <a:rPr lang="en-US" smtClean="0"/>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日期占位符 2"/>
          <p:cNvSpPr>
            <a:spLocks noGrp="1"/>
          </p:cNvSpPr>
          <p:nvPr>
            <p:ph type="dt" sz="half" idx="10"/>
          </p:nvPr>
        </p:nvSpPr>
        <p:spPr/>
        <p:txBody>
          <a:bodyPr/>
          <a:lstStyle/>
          <a:p>
            <a:fld id="{CA3EF41B-E771-4736-ABF6-571B98EB6C9B}" type="datetimeFigureOut">
              <a:rPr lang="en-US" smtClean="0"/>
              <a:t>1/15/2014</a:t>
            </a:fld>
            <a:endParaRPr lang="en-US"/>
          </a:p>
        </p:txBody>
      </p:sp>
      <p:sp>
        <p:nvSpPr>
          <p:cNvPr id="4" name="页脚占位符 3"/>
          <p:cNvSpPr>
            <a:spLocks noGrp="1"/>
          </p:cNvSpPr>
          <p:nvPr>
            <p:ph type="ftr" sz="quarter" idx="11"/>
          </p:nvPr>
        </p:nvSpPr>
        <p:spPr/>
        <p:txBody>
          <a:bodyPr/>
          <a:lstStyle/>
          <a:p>
            <a:endParaRPr lang="en-US"/>
          </a:p>
        </p:txBody>
      </p:sp>
      <p:sp>
        <p:nvSpPr>
          <p:cNvPr id="5" name="灯片编号占位符 4"/>
          <p:cNvSpPr>
            <a:spLocks noGrp="1"/>
          </p:cNvSpPr>
          <p:nvPr>
            <p:ph type="sldNum" sz="quarter" idx="12"/>
          </p:nvPr>
        </p:nvSpPr>
        <p:spPr/>
        <p:txBody>
          <a:bodyPr/>
          <a:lstStyle/>
          <a:p>
            <a:fld id="{A58F7D9D-8E2B-43D2-829C-F4F15F57DFFA}" type="slidenum">
              <a:rPr lang="en-US" smtClean="0"/>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a:p>
        </p:txBody>
      </p:sp>
      <p:sp>
        <p:nvSpPr>
          <p:cNvPr id="4" name="日期占位符 3"/>
          <p:cNvSpPr>
            <a:spLocks noGrp="1"/>
          </p:cNvSpPr>
          <p:nvPr>
            <p:ph type="dt" sz="half" idx="10"/>
          </p:nvPr>
        </p:nvSpPr>
        <p:spPr/>
        <p:txBody>
          <a:bodyPr/>
          <a:lstStyle/>
          <a:p>
            <a:fld id="{B4E28802-68EF-4122-9A2A-2B02D90300C4}" type="datetimeFigureOut">
              <a:rPr lang="en-US" smtClean="0"/>
              <a:t>1/15/2014</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1A6E2D95-2B72-4115-AE6D-D96942C6AE87}" type="slidenum">
              <a:rPr lang="en-US" smtClean="0"/>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10"/>
          </p:nvPr>
        </p:nvSpPr>
        <p:spPr/>
        <p:txBody>
          <a:bodyPr/>
          <a:lstStyle/>
          <a:p>
            <a:fld id="{B4E28802-68EF-4122-9A2A-2B02D90300C4}" type="datetimeFigureOut">
              <a:rPr lang="en-US" smtClean="0"/>
              <a:t>1/15/2014</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1A6E2D95-2B72-4115-AE6D-D96942C6AE87}" type="slidenum">
              <a:rPr lang="en-US" smtClean="0"/>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4E28802-68EF-4122-9A2A-2B02D90300C4}" type="datetimeFigureOut">
              <a:rPr lang="en-US" smtClean="0"/>
              <a:t>1/15/2014</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1A6E2D95-2B72-4115-AE6D-D96942C6AE87}" type="slidenum">
              <a:rPr lang="en-US" smtClean="0"/>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日期占位符 4"/>
          <p:cNvSpPr>
            <a:spLocks noGrp="1"/>
          </p:cNvSpPr>
          <p:nvPr>
            <p:ph type="dt" sz="half" idx="10"/>
          </p:nvPr>
        </p:nvSpPr>
        <p:spPr/>
        <p:txBody>
          <a:bodyPr/>
          <a:lstStyle/>
          <a:p>
            <a:fld id="{B4E28802-68EF-4122-9A2A-2B02D90300C4}" type="datetimeFigureOut">
              <a:rPr lang="en-US" smtClean="0"/>
              <a:t>1/15/2014</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1A6E2D95-2B72-4115-AE6D-D96942C6AE87}" type="slidenum">
              <a:rPr lang="en-US" smtClean="0"/>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日期占位符 6"/>
          <p:cNvSpPr>
            <a:spLocks noGrp="1"/>
          </p:cNvSpPr>
          <p:nvPr>
            <p:ph type="dt" sz="half" idx="10"/>
          </p:nvPr>
        </p:nvSpPr>
        <p:spPr/>
        <p:txBody>
          <a:bodyPr/>
          <a:lstStyle/>
          <a:p>
            <a:fld id="{B4E28802-68EF-4122-9A2A-2B02D90300C4}" type="datetimeFigureOut">
              <a:rPr lang="en-US" smtClean="0"/>
              <a:t>1/15/2014</a:t>
            </a:fld>
            <a:endParaRPr lang="en-US"/>
          </a:p>
        </p:txBody>
      </p:sp>
      <p:sp>
        <p:nvSpPr>
          <p:cNvPr id="8" name="页脚占位符 7"/>
          <p:cNvSpPr>
            <a:spLocks noGrp="1"/>
          </p:cNvSpPr>
          <p:nvPr>
            <p:ph type="ftr" sz="quarter" idx="11"/>
          </p:nvPr>
        </p:nvSpPr>
        <p:spPr/>
        <p:txBody>
          <a:bodyPr/>
          <a:lstStyle/>
          <a:p>
            <a:endParaRPr lang="en-US"/>
          </a:p>
        </p:txBody>
      </p:sp>
      <p:sp>
        <p:nvSpPr>
          <p:cNvPr id="9" name="灯片编号占位符 8"/>
          <p:cNvSpPr>
            <a:spLocks noGrp="1"/>
          </p:cNvSpPr>
          <p:nvPr>
            <p:ph type="sldNum" sz="quarter" idx="12"/>
          </p:nvPr>
        </p:nvSpPr>
        <p:spPr/>
        <p:txBody>
          <a:bodyPr/>
          <a:lstStyle/>
          <a:p>
            <a:fld id="{1A6E2D95-2B72-4115-AE6D-D96942C6AE87}" type="slidenum">
              <a:rPr lang="en-US" smtClean="0"/>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日期占位符 2"/>
          <p:cNvSpPr>
            <a:spLocks noGrp="1"/>
          </p:cNvSpPr>
          <p:nvPr>
            <p:ph type="dt" sz="half" idx="10"/>
          </p:nvPr>
        </p:nvSpPr>
        <p:spPr/>
        <p:txBody>
          <a:bodyPr/>
          <a:lstStyle/>
          <a:p>
            <a:fld id="{B4E28802-68EF-4122-9A2A-2B02D90300C4}" type="datetimeFigureOut">
              <a:rPr lang="en-US" smtClean="0"/>
              <a:t>1/15/2014</a:t>
            </a:fld>
            <a:endParaRPr lang="en-US"/>
          </a:p>
        </p:txBody>
      </p:sp>
      <p:sp>
        <p:nvSpPr>
          <p:cNvPr id="4" name="页脚占位符 3"/>
          <p:cNvSpPr>
            <a:spLocks noGrp="1"/>
          </p:cNvSpPr>
          <p:nvPr>
            <p:ph type="ftr" sz="quarter" idx="11"/>
          </p:nvPr>
        </p:nvSpPr>
        <p:spPr/>
        <p:txBody>
          <a:bodyPr/>
          <a:lstStyle/>
          <a:p>
            <a:endParaRPr lang="en-US"/>
          </a:p>
        </p:txBody>
      </p:sp>
      <p:sp>
        <p:nvSpPr>
          <p:cNvPr id="5" name="灯片编号占位符 4"/>
          <p:cNvSpPr>
            <a:spLocks noGrp="1"/>
          </p:cNvSpPr>
          <p:nvPr>
            <p:ph type="sldNum" sz="quarter" idx="12"/>
          </p:nvPr>
        </p:nvSpPr>
        <p:spPr/>
        <p:txBody>
          <a:bodyPr/>
          <a:lstStyle/>
          <a:p>
            <a:fld id="{1A6E2D95-2B72-4115-AE6D-D96942C6AE87}" type="slidenum">
              <a:rPr lang="en-US" smtClean="0"/>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E28802-68EF-4122-9A2A-2B02D90300C4}" type="datetimeFigureOut">
              <a:rPr lang="en-US" smtClean="0"/>
              <a:t>1/15/2014</a:t>
            </a:fld>
            <a:endParaRPr lang="en-US"/>
          </a:p>
        </p:txBody>
      </p:sp>
      <p:sp>
        <p:nvSpPr>
          <p:cNvPr id="3" name="页脚占位符 2"/>
          <p:cNvSpPr>
            <a:spLocks noGrp="1"/>
          </p:cNvSpPr>
          <p:nvPr>
            <p:ph type="ftr" sz="quarter" idx="11"/>
          </p:nvPr>
        </p:nvSpPr>
        <p:spPr/>
        <p:txBody>
          <a:bodyPr/>
          <a:lstStyle/>
          <a:p>
            <a:endParaRPr lang="en-US"/>
          </a:p>
        </p:txBody>
      </p:sp>
      <p:sp>
        <p:nvSpPr>
          <p:cNvPr id="4" name="灯片编号占位符 3"/>
          <p:cNvSpPr>
            <a:spLocks noGrp="1"/>
          </p:cNvSpPr>
          <p:nvPr>
            <p:ph type="sldNum" sz="quarter" idx="12"/>
          </p:nvPr>
        </p:nvSpPr>
        <p:spPr/>
        <p:txBody>
          <a:bodyPr/>
          <a:lstStyle/>
          <a:p>
            <a:fld id="{1A6E2D95-2B72-4115-AE6D-D96942C6AE87}" type="slidenum">
              <a:rPr lang="en-US" smtClean="0"/>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4E28802-68EF-4122-9A2A-2B02D90300C4}" type="datetimeFigureOut">
              <a:rPr lang="en-US" smtClean="0"/>
              <a:t>1/15/2014</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1A6E2D95-2B72-4115-AE6D-D96942C6AE87}" type="slidenum">
              <a:rPr lang="en-US" smtClean="0"/>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4E28802-68EF-4122-9A2A-2B02D90300C4}" type="datetimeFigureOut">
              <a:rPr lang="en-US" smtClean="0"/>
              <a:t>1/15/2014</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1A6E2D95-2B72-4115-AE6D-D96942C6AE87}" type="slidenum">
              <a:rPr lang="en-US" smtClean="0"/>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10"/>
          </p:nvPr>
        </p:nvSpPr>
        <p:spPr/>
        <p:txBody>
          <a:bodyPr/>
          <a:lstStyle/>
          <a:p>
            <a:fld id="{B4E28802-68EF-4122-9A2A-2B02D90300C4}" type="datetimeFigureOut">
              <a:rPr lang="en-US" smtClean="0"/>
              <a:t>1/15/2014</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1A6E2D95-2B72-4115-AE6D-D96942C6AE87}" type="slidenum">
              <a:rPr lang="en-US" smtClean="0"/>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10"/>
          </p:nvPr>
        </p:nvSpPr>
        <p:spPr/>
        <p:txBody>
          <a:bodyPr/>
          <a:lstStyle/>
          <a:p>
            <a:fld id="{B4E28802-68EF-4122-9A2A-2B02D90300C4}" type="datetimeFigureOut">
              <a:rPr lang="en-US" smtClean="0"/>
              <a:t>1/15/2014</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1A6E2D95-2B72-4115-AE6D-D96942C6AE8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B2368-68E5-4531-B0BB-939EE51D9FC2}" type="datetimeFigureOut">
              <a:rPr lang="en-US" smtClean="0"/>
              <a:pPr/>
              <a:t>1/15/2014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42C288-74FB-45C5-885E-1BE5717BADB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85"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3EF41B-E771-4736-ABF6-571B98EB6C9B}" type="datetimeFigureOut">
              <a:rPr lang="en-US" smtClean="0"/>
              <a:t>1/15/2014</a:t>
            </a:fld>
            <a:endParaRPr 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8F7D9D-8E2B-43D2-829C-F4F15F57DFF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E28802-68EF-4122-9A2A-2B02D90300C4}" type="datetimeFigureOut">
              <a:rPr lang="en-US" smtClean="0"/>
              <a:t>1/15/2014</a:t>
            </a:fld>
            <a:endParaRPr 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6E2D95-2B72-4115-AE6D-D96942C6AE8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en-US"/>
          </a:p>
        </p:txBody>
      </p:sp>
      <p:sp>
        <p:nvSpPr>
          <p:cNvPr id="3" name="内容占位符 2"/>
          <p:cNvSpPr>
            <a:spLocks noGrp="1"/>
          </p:cNvSpPr>
          <p:nvPr>
            <p:ph idx="1"/>
          </p:nvPr>
        </p:nvSpPr>
        <p:spPr/>
        <p:txBody>
          <a:bodyPr/>
          <a:lstStyle/>
          <a:p>
            <a:endParaRPr lang="en-US"/>
          </a:p>
        </p:txBody>
      </p:sp>
      <p:pic>
        <p:nvPicPr>
          <p:cNvPr id="4" name="Picture 18" descr="PPT Template copy 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txBox="1">
            <a:spLocks/>
          </p:cNvSpPr>
          <p:nvPr/>
        </p:nvSpPr>
        <p:spPr>
          <a:xfrm>
            <a:off x="685800" y="1844825"/>
            <a:ext cx="8134672" cy="1755626"/>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Evaluating City Governments’ Performance on Facilitating Business Innovation in China: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Evidence from the Lien Chinese Cities Service-oriented Government Survey</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Subtitle 2"/>
          <p:cNvSpPr txBox="1">
            <a:spLocks/>
          </p:cNvSpPr>
          <p:nvPr/>
        </p:nvSpPr>
        <p:spPr>
          <a:xfrm>
            <a:off x="1403648" y="4005064"/>
            <a:ext cx="6400800" cy="2088232"/>
          </a:xfrm>
          <a:prstGeom prst="rect">
            <a:avLst/>
          </a:prstGeom>
        </p:spPr>
        <p:txBody>
          <a:bodyPr vert="horz" lIns="91440" tIns="45720" rIns="91440" bIns="45720" rtlCol="0">
            <a:normAutofit fontScale="55000" lnSpcReduction="20000"/>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Presenter: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Meng</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Yu</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Public Policy and Global Affairs Program</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The School of Humanities and Social Sciences</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Nanyang</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Technology University, Singapore</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Shanghai,  May 26, 2013</a:t>
            </a: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Outline</a:t>
            </a:r>
            <a:endParaRPr lang="en-US" dirty="0"/>
          </a:p>
        </p:txBody>
      </p:sp>
      <p:sp>
        <p:nvSpPr>
          <p:cNvPr id="3" name="内容占位符 2"/>
          <p:cNvSpPr>
            <a:spLocks noGrp="1"/>
          </p:cNvSpPr>
          <p:nvPr>
            <p:ph idx="1"/>
          </p:nvPr>
        </p:nvSpPr>
        <p:spPr/>
        <p:txBody>
          <a:bodyPr/>
          <a:lstStyle/>
          <a:p>
            <a:r>
              <a:rPr lang="en-US" dirty="0" smtClean="0"/>
              <a:t>Background and important concepts</a:t>
            </a:r>
          </a:p>
          <a:p>
            <a:r>
              <a:rPr lang="en-US" dirty="0" smtClean="0"/>
              <a:t>Research question</a:t>
            </a:r>
          </a:p>
          <a:p>
            <a:r>
              <a:rPr lang="en-US" dirty="0" smtClean="0"/>
              <a:t>Data</a:t>
            </a:r>
          </a:p>
          <a:p>
            <a:r>
              <a:rPr lang="en-US" dirty="0" smtClean="0"/>
              <a:t>Analytical results</a:t>
            </a:r>
          </a:p>
          <a:p>
            <a:r>
              <a:rPr lang="en-US" dirty="0" smtClean="0"/>
              <a:t>Tentative conclusions</a:t>
            </a:r>
          </a:p>
          <a:p>
            <a:r>
              <a:rPr lang="en-US" dirty="0" smtClean="0"/>
              <a:t>Limitations and future work</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sz="3600" dirty="0" smtClean="0"/>
              <a:t>Background: </a:t>
            </a:r>
            <a:br>
              <a:rPr lang="en-US" sz="3600" dirty="0" smtClean="0"/>
            </a:br>
            <a:r>
              <a:rPr lang="en-US" sz="3600" dirty="0" smtClean="0"/>
              <a:t>Innovation and Its Role</a:t>
            </a:r>
            <a:endParaRPr lang="en-US" sz="3600" dirty="0"/>
          </a:p>
        </p:txBody>
      </p:sp>
      <p:sp>
        <p:nvSpPr>
          <p:cNvPr id="3" name="内容占位符 2"/>
          <p:cNvSpPr>
            <a:spLocks noGrp="1"/>
          </p:cNvSpPr>
          <p:nvPr>
            <p:ph idx="1"/>
          </p:nvPr>
        </p:nvSpPr>
        <p:spPr>
          <a:xfrm>
            <a:off x="395536" y="1556792"/>
            <a:ext cx="8229600" cy="4896544"/>
          </a:xfrm>
        </p:spPr>
        <p:txBody>
          <a:bodyPr>
            <a:normAutofit fontScale="70000" lnSpcReduction="20000"/>
          </a:bodyPr>
          <a:lstStyle/>
          <a:p>
            <a:r>
              <a:rPr lang="en-US" dirty="0" smtClean="0"/>
              <a:t>Knowledge-based economy:  Innovation-driven</a:t>
            </a:r>
          </a:p>
          <a:p>
            <a:endParaRPr lang="en-US" dirty="0" smtClean="0"/>
          </a:p>
          <a:p>
            <a:r>
              <a:rPr lang="en-US" dirty="0" smtClean="0"/>
              <a:t>Definition of innovation</a:t>
            </a:r>
          </a:p>
          <a:p>
            <a:pPr lvl="1"/>
            <a:r>
              <a:rPr lang="en-US" dirty="0" smtClean="0"/>
              <a:t>New (Schumpeter 1934, 1943)</a:t>
            </a:r>
          </a:p>
          <a:p>
            <a:pPr lvl="1"/>
            <a:r>
              <a:rPr lang="en-US" dirty="0" smtClean="0"/>
              <a:t>Combined with better performance or efficiency (</a:t>
            </a:r>
            <a:r>
              <a:rPr lang="en-US" dirty="0" err="1" smtClean="0"/>
              <a:t>Komninos</a:t>
            </a:r>
            <a:r>
              <a:rPr lang="en-US" dirty="0" smtClean="0"/>
              <a:t> 2008)</a:t>
            </a:r>
          </a:p>
          <a:p>
            <a:endParaRPr lang="en-US" dirty="0" smtClean="0"/>
          </a:p>
          <a:p>
            <a:r>
              <a:rPr lang="en-US" dirty="0" smtClean="0"/>
              <a:t>How to achieve innovative capacities</a:t>
            </a:r>
          </a:p>
          <a:p>
            <a:pPr lvl="1"/>
            <a:r>
              <a:rPr lang="en-US" dirty="0" smtClean="0"/>
              <a:t>Old notion: entrepreneurship of firms (Schumpeter 1934, 1943; Cantwell 1989; among many others)</a:t>
            </a:r>
          </a:p>
          <a:p>
            <a:pPr lvl="1"/>
            <a:r>
              <a:rPr lang="en-US" dirty="0" smtClean="0"/>
              <a:t>New notion: innovation system (Jaffe 1986, 1989; Nelson and Winter 1982; Freeman 1987; Nelson and Rosenberg 1993)</a:t>
            </a:r>
          </a:p>
          <a:p>
            <a:pPr lvl="2"/>
            <a:r>
              <a:rPr lang="en-US" dirty="0" smtClean="0"/>
              <a:t>Innovation is affected by factors outside a business</a:t>
            </a:r>
          </a:p>
          <a:p>
            <a:pPr lvl="2"/>
            <a:r>
              <a:rPr lang="en-US" dirty="0" smtClean="0"/>
              <a:t>Spillovers from public R&amp;D are important</a:t>
            </a:r>
          </a:p>
          <a:p>
            <a:pPr lvl="2"/>
            <a:r>
              <a:rPr lang="en-US" dirty="0" smtClean="0"/>
              <a:t>The size of population and the geographical agglomeration of universities and industries also  matter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sz="3600" dirty="0" smtClean="0"/>
              <a:t>Background:</a:t>
            </a:r>
            <a:br>
              <a:rPr lang="en-US" sz="3600" dirty="0" smtClean="0"/>
            </a:br>
            <a:r>
              <a:rPr lang="en-US" sz="3600" dirty="0" smtClean="0"/>
              <a:t>The Context of China</a:t>
            </a:r>
            <a:endParaRPr lang="en-US" sz="3600" dirty="0"/>
          </a:p>
        </p:txBody>
      </p:sp>
      <p:sp>
        <p:nvSpPr>
          <p:cNvPr id="3" name="内容占位符 2"/>
          <p:cNvSpPr>
            <a:spLocks noGrp="1"/>
          </p:cNvSpPr>
          <p:nvPr>
            <p:ph idx="1"/>
          </p:nvPr>
        </p:nvSpPr>
        <p:spPr>
          <a:xfrm>
            <a:off x="395536" y="1556792"/>
            <a:ext cx="8229600" cy="4896544"/>
          </a:xfrm>
        </p:spPr>
        <p:txBody>
          <a:bodyPr>
            <a:normAutofit fontScale="70000" lnSpcReduction="20000"/>
          </a:bodyPr>
          <a:lstStyle/>
          <a:p>
            <a:r>
              <a:rPr lang="en-US" dirty="0" smtClean="0"/>
              <a:t>The transition of public administration</a:t>
            </a:r>
          </a:p>
          <a:p>
            <a:pPr lvl="1"/>
            <a:r>
              <a:rPr lang="en-US" dirty="0" smtClean="0"/>
              <a:t>Building service-oriented government</a:t>
            </a:r>
          </a:p>
          <a:p>
            <a:endParaRPr lang="en-US" dirty="0" smtClean="0"/>
          </a:p>
          <a:p>
            <a:r>
              <a:rPr lang="en-US" dirty="0" smtClean="0"/>
              <a:t>Service-oriented government (Wu et al 2012)</a:t>
            </a:r>
          </a:p>
          <a:p>
            <a:pPr lvl="1"/>
            <a:r>
              <a:rPr lang="en-US" dirty="0" smtClean="0"/>
              <a:t>Goal: serve the society consisting of citizens and social organizations </a:t>
            </a:r>
          </a:p>
          <a:p>
            <a:pPr lvl="1"/>
            <a:r>
              <a:rPr lang="en-US" dirty="0" smtClean="0"/>
              <a:t>Function: providing effective public services and quality public goods</a:t>
            </a:r>
          </a:p>
          <a:p>
            <a:endParaRPr lang="en-US" dirty="0" smtClean="0"/>
          </a:p>
          <a:p>
            <a:r>
              <a:rPr lang="en-US" dirty="0" smtClean="0"/>
              <a:t>The focus on cities</a:t>
            </a:r>
          </a:p>
          <a:p>
            <a:pPr lvl="1"/>
            <a:r>
              <a:rPr lang="en-US" dirty="0" smtClean="0"/>
              <a:t>The importance of cities</a:t>
            </a:r>
          </a:p>
          <a:p>
            <a:pPr lvl="2"/>
            <a:r>
              <a:rPr lang="en-US" dirty="0" smtClean="0"/>
              <a:t>Major source of economic outcomes (&gt;70%  GDP; &gt;80% tax revenue)</a:t>
            </a:r>
          </a:p>
          <a:p>
            <a:pPr lvl="2"/>
            <a:r>
              <a:rPr lang="en-US" dirty="0" smtClean="0"/>
              <a:t>Key locations for national innovative capacity building and S&amp;T spillovers (&gt;90% universities &amp; research institutes)</a:t>
            </a:r>
          </a:p>
          <a:p>
            <a:pPr lvl="2"/>
            <a:r>
              <a:rPr lang="en-US" dirty="0" smtClean="0"/>
              <a:t>Models for PA transformation  </a:t>
            </a:r>
          </a:p>
          <a:p>
            <a:pPr lvl="1"/>
            <a:r>
              <a:rPr lang="en-US" dirty="0" smtClean="0"/>
              <a:t>Actual efforts on urbanization in China</a:t>
            </a:r>
          </a:p>
          <a:p>
            <a:pPr lvl="2"/>
            <a:r>
              <a:rPr lang="en-US" dirty="0" smtClean="0"/>
              <a:t>The rate of urbanization  exceeded 50% in 2012</a:t>
            </a:r>
          </a:p>
          <a:p>
            <a:pPr lvl="1"/>
            <a:endParaRPr lang="en-US" dirty="0" smtClean="0"/>
          </a:p>
          <a:p>
            <a:pPr lvl="1"/>
            <a:endParaRPr lang="en-US" dirty="0" smtClean="0"/>
          </a:p>
          <a:p>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Research Question</a:t>
            </a:r>
            <a:endParaRPr lang="en-US" dirty="0"/>
          </a:p>
        </p:txBody>
      </p:sp>
      <p:sp>
        <p:nvSpPr>
          <p:cNvPr id="3" name="内容占位符 2"/>
          <p:cNvSpPr>
            <a:spLocks noGrp="1"/>
          </p:cNvSpPr>
          <p:nvPr>
            <p:ph idx="1"/>
          </p:nvPr>
        </p:nvSpPr>
        <p:spPr>
          <a:xfrm>
            <a:off x="457200" y="1600200"/>
            <a:ext cx="8435280" cy="4525963"/>
          </a:xfrm>
        </p:spPr>
        <p:txBody>
          <a:bodyPr>
            <a:normAutofit lnSpcReduction="10000"/>
          </a:bodyPr>
          <a:lstStyle/>
          <a:p>
            <a:pPr>
              <a:buNone/>
            </a:pPr>
            <a:r>
              <a:rPr lang="en-US" dirty="0" smtClean="0"/>
              <a:t>Put together the new trends </a:t>
            </a:r>
          </a:p>
          <a:p>
            <a:pPr lvl="1"/>
            <a:r>
              <a:rPr lang="en-US" dirty="0" smtClean="0"/>
              <a:t>Innovation-driven global competition</a:t>
            </a:r>
          </a:p>
          <a:p>
            <a:pPr lvl="1"/>
            <a:r>
              <a:rPr lang="en-US" dirty="0" smtClean="0"/>
              <a:t>The emerging service-oriented government in China</a:t>
            </a:r>
          </a:p>
          <a:p>
            <a:pPr lvl="1"/>
            <a:r>
              <a:rPr lang="en-US" dirty="0" smtClean="0"/>
              <a:t>The critical position of cities in both the competition and the PA transformation</a:t>
            </a:r>
          </a:p>
          <a:p>
            <a:pPr>
              <a:buNone/>
            </a:pPr>
            <a:r>
              <a:rPr lang="en-US" dirty="0" smtClean="0"/>
              <a:t>to inquire:</a:t>
            </a:r>
          </a:p>
          <a:p>
            <a:pPr>
              <a:buNone/>
            </a:pPr>
            <a:endParaRPr lang="en-US" u="sng" dirty="0" smtClean="0"/>
          </a:p>
          <a:p>
            <a:pPr>
              <a:buNone/>
            </a:pPr>
            <a:r>
              <a:rPr lang="en-US" i="1" u="sng" dirty="0" smtClean="0"/>
              <a:t>Do city governments provide quality services to facilitate local business innovation? </a:t>
            </a:r>
          </a:p>
          <a:p>
            <a:pPr>
              <a:buNone/>
            </a:pP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Data: Sources</a:t>
            </a:r>
            <a:endParaRPr lang="en-US" dirty="0"/>
          </a:p>
        </p:txBody>
      </p:sp>
      <p:sp>
        <p:nvSpPr>
          <p:cNvPr id="3" name="内容占位符 2"/>
          <p:cNvSpPr>
            <a:spLocks noGrp="1"/>
          </p:cNvSpPr>
          <p:nvPr>
            <p:ph idx="1"/>
          </p:nvPr>
        </p:nvSpPr>
        <p:spPr>
          <a:xfrm>
            <a:off x="457200" y="1340768"/>
            <a:ext cx="8229600" cy="4785395"/>
          </a:xfrm>
        </p:spPr>
        <p:txBody>
          <a:bodyPr>
            <a:normAutofit fontScale="92500" lnSpcReduction="20000"/>
          </a:bodyPr>
          <a:lstStyle/>
          <a:p>
            <a:r>
              <a:rPr lang="en-US" dirty="0" smtClean="0"/>
              <a:t>Panel data from Lien Survey</a:t>
            </a:r>
          </a:p>
          <a:p>
            <a:pPr lvl="1"/>
            <a:r>
              <a:rPr lang="en-US" dirty="0" smtClean="0"/>
              <a:t>30+ cities surveyed annually in 2010-12</a:t>
            </a:r>
          </a:p>
          <a:p>
            <a:pPr lvl="1"/>
            <a:r>
              <a:rPr lang="en-US" dirty="0" smtClean="0"/>
              <a:t>Around 700 and 100 valid responses from residents enterprises were collected respectively in each city</a:t>
            </a:r>
          </a:p>
          <a:p>
            <a:pPr lvl="1"/>
            <a:r>
              <a:rPr lang="en-US" dirty="0" smtClean="0"/>
              <a:t>Business survey (~20 questions)</a:t>
            </a:r>
          </a:p>
          <a:p>
            <a:pPr lvl="2"/>
            <a:r>
              <a:rPr lang="en-US" dirty="0" smtClean="0"/>
              <a:t>Overall satisfaction</a:t>
            </a:r>
          </a:p>
          <a:p>
            <a:pPr lvl="2"/>
            <a:r>
              <a:rPr lang="en-US" dirty="0" smtClean="0"/>
              <a:t>Business environment</a:t>
            </a:r>
          </a:p>
          <a:p>
            <a:pPr lvl="2"/>
            <a:r>
              <a:rPr lang="en-US" dirty="0" smtClean="0"/>
              <a:t>Business participation in policymaking &amp; implementation</a:t>
            </a:r>
          </a:p>
          <a:p>
            <a:pPr lvl="2"/>
            <a:r>
              <a:rPr lang="en-US" dirty="0" smtClean="0"/>
              <a:t>Government effectiveness</a:t>
            </a:r>
          </a:p>
          <a:p>
            <a:r>
              <a:rPr lang="en-US" dirty="0" smtClean="0"/>
              <a:t>Government official statistics</a:t>
            </a:r>
          </a:p>
          <a:p>
            <a:pPr lvl="2"/>
            <a:r>
              <a:rPr lang="en-US" dirty="0" smtClean="0"/>
              <a:t>City government annual reports</a:t>
            </a:r>
          </a:p>
          <a:p>
            <a:pPr lvl="2"/>
            <a:r>
              <a:rPr lang="en-US" dirty="0" smtClean="0"/>
              <a:t>China city statistical yearbooks</a:t>
            </a:r>
          </a:p>
          <a:p>
            <a:pPr lvl="2"/>
            <a:r>
              <a:rPr lang="en-US" dirty="0" smtClean="0"/>
              <a:t>National Statistics of the 2009 R&amp;D Census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Key Variables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Innovation outcome</a:t>
            </a:r>
          </a:p>
          <a:p>
            <a:pPr lvl="1"/>
            <a:r>
              <a:rPr lang="en-US" dirty="0" smtClean="0"/>
              <a:t>Technology contract turnover (its share in local GDP)</a:t>
            </a:r>
          </a:p>
          <a:p>
            <a:r>
              <a:rPr lang="en-US" dirty="0" smtClean="0"/>
              <a:t>The quality of public services that may promote innovative business environment and innovation outcomes </a:t>
            </a:r>
            <a:r>
              <a:rPr lang="en-US" sz="2400" dirty="0" smtClean="0"/>
              <a:t>(10-point scale)</a:t>
            </a:r>
            <a:endParaRPr lang="en-US" dirty="0" smtClean="0"/>
          </a:p>
          <a:p>
            <a:pPr lvl="1"/>
            <a:r>
              <a:rPr lang="en-US" dirty="0" smtClean="0"/>
              <a:t>Overall infrastructure</a:t>
            </a:r>
          </a:p>
          <a:p>
            <a:pPr lvl="1"/>
            <a:r>
              <a:rPr lang="en-US" altLang="zh-CN" dirty="0" smtClean="0"/>
              <a:t>Taxation</a:t>
            </a:r>
          </a:p>
          <a:p>
            <a:pPr lvl="1"/>
            <a:r>
              <a:rPr lang="en-US" dirty="0" smtClean="0"/>
              <a:t>Protection of intellectual property rights (IPR)</a:t>
            </a:r>
          </a:p>
          <a:p>
            <a:pPr lvl="1"/>
            <a:r>
              <a:rPr lang="en-US" dirty="0" smtClean="0"/>
              <a:t>Access to financial resources</a:t>
            </a:r>
          </a:p>
          <a:p>
            <a:pPr lvl="1"/>
            <a:r>
              <a:rPr lang="en-US" dirty="0" smtClean="0"/>
              <a:t>Legal guarantee of performance of contract</a:t>
            </a:r>
          </a:p>
          <a:p>
            <a:r>
              <a:rPr lang="en-US" dirty="0" smtClean="0"/>
              <a:t>The direct support from government on innovation (1 yr lag)</a:t>
            </a:r>
          </a:p>
          <a:p>
            <a:pPr lvl="1"/>
            <a:r>
              <a:rPr lang="en-US" dirty="0" smtClean="0"/>
              <a:t>The R&amp;D expenditure (its share in local GDP)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19672" y="260648"/>
            <a:ext cx="6912768" cy="936104"/>
          </a:xfrm>
        </p:spPr>
        <p:txBody>
          <a:bodyPr>
            <a:noAutofit/>
          </a:bodyPr>
          <a:lstStyle/>
          <a:p>
            <a:r>
              <a:rPr lang="en-US" sz="3600" dirty="0" smtClean="0"/>
              <a:t>Data: The Quality of Public Services</a:t>
            </a:r>
            <a:endParaRPr lang="en-US" sz="3600" dirty="0"/>
          </a:p>
        </p:txBody>
      </p:sp>
      <p:graphicFrame>
        <p:nvGraphicFramePr>
          <p:cNvPr id="6" name="Chart 3"/>
          <p:cNvGraphicFramePr/>
          <p:nvPr/>
        </p:nvGraphicFramePr>
        <p:xfrm>
          <a:off x="1259632" y="1412776"/>
          <a:ext cx="7058027" cy="441959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1"/>
          <p:cNvGraphicFramePr/>
          <p:nvPr/>
        </p:nvGraphicFramePr>
        <p:xfrm>
          <a:off x="842962" y="1290638"/>
          <a:ext cx="7401446" cy="4586634"/>
        </p:xfrm>
        <a:graphic>
          <a:graphicData uri="http://schemas.openxmlformats.org/drawingml/2006/chart">
            <c:chart xmlns:c="http://schemas.openxmlformats.org/drawingml/2006/chart" xmlns:r="http://schemas.openxmlformats.org/officeDocument/2006/relationships" r:id="rId2"/>
          </a:graphicData>
        </a:graphic>
      </p:graphicFrame>
      <p:sp>
        <p:nvSpPr>
          <p:cNvPr id="8" name="标题 1"/>
          <p:cNvSpPr>
            <a:spLocks noGrp="1"/>
          </p:cNvSpPr>
          <p:nvPr>
            <p:ph type="title"/>
          </p:nvPr>
        </p:nvSpPr>
        <p:spPr>
          <a:xfrm>
            <a:off x="1259632" y="260648"/>
            <a:ext cx="6912768" cy="936104"/>
          </a:xfrm>
        </p:spPr>
        <p:txBody>
          <a:bodyPr>
            <a:noAutofit/>
          </a:bodyPr>
          <a:lstStyle/>
          <a:p>
            <a:r>
              <a:rPr lang="en-US" sz="3600" dirty="0" smtClean="0"/>
              <a:t>Data: The Quality of Public Services</a:t>
            </a:r>
            <a:endParaRPr lang="en-US" sz="3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1"/>
          <p:cNvGraphicFramePr/>
          <p:nvPr/>
        </p:nvGraphicFramePr>
        <p:xfrm>
          <a:off x="755576" y="1268760"/>
          <a:ext cx="7488832" cy="4608512"/>
        </p:xfrm>
        <a:graphic>
          <a:graphicData uri="http://schemas.openxmlformats.org/drawingml/2006/chart">
            <c:chart xmlns:c="http://schemas.openxmlformats.org/drawingml/2006/chart" xmlns:r="http://schemas.openxmlformats.org/officeDocument/2006/relationships" r:id="rId3"/>
          </a:graphicData>
        </a:graphic>
      </p:graphicFrame>
      <p:sp>
        <p:nvSpPr>
          <p:cNvPr id="7" name="标题 1"/>
          <p:cNvSpPr>
            <a:spLocks noGrp="1"/>
          </p:cNvSpPr>
          <p:nvPr>
            <p:ph type="title"/>
          </p:nvPr>
        </p:nvSpPr>
        <p:spPr>
          <a:xfrm>
            <a:off x="1259632" y="260648"/>
            <a:ext cx="6912768" cy="936104"/>
          </a:xfrm>
        </p:spPr>
        <p:txBody>
          <a:bodyPr>
            <a:noAutofit/>
          </a:bodyPr>
          <a:lstStyle/>
          <a:p>
            <a:r>
              <a:rPr lang="en-US" sz="3600" dirty="0" smtClean="0"/>
              <a:t>Data: The Quality of Public Services</a:t>
            </a:r>
            <a:endParaRPr lang="en-US"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971600" y="1484784"/>
            <a:ext cx="7053783" cy="4228306"/>
            <a:chOff x="1190625" y="1504950"/>
            <a:chExt cx="6762750" cy="3848100"/>
          </a:xfrm>
        </p:grpSpPr>
        <p:graphicFrame>
          <p:nvGraphicFramePr>
            <p:cNvPr id="13" name="Chart 2"/>
            <p:cNvGraphicFramePr/>
            <p:nvPr/>
          </p:nvGraphicFramePr>
          <p:xfrm>
            <a:off x="1190625" y="1504950"/>
            <a:ext cx="6762750" cy="3848100"/>
          </p:xfrm>
          <a:graphic>
            <a:graphicData uri="http://schemas.openxmlformats.org/drawingml/2006/chart">
              <c:chart xmlns:c="http://schemas.openxmlformats.org/drawingml/2006/chart" xmlns:r="http://schemas.openxmlformats.org/officeDocument/2006/relationships" r:id="rId3"/>
            </a:graphicData>
          </a:graphic>
        </p:graphicFrame>
        <p:cxnSp>
          <p:nvCxnSpPr>
            <p:cNvPr id="14" name="Straight Connector 4"/>
            <p:cNvCxnSpPr/>
            <p:nvPr/>
          </p:nvCxnSpPr>
          <p:spPr>
            <a:xfrm flipH="1">
              <a:off x="1790700" y="2800350"/>
              <a:ext cx="5943600" cy="0"/>
            </a:xfrm>
            <a:prstGeom prst="line">
              <a:avLst/>
            </a:prstGeom>
            <a:ln w="15875">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6"/>
            <p:cNvCxnSpPr/>
            <p:nvPr/>
          </p:nvCxnSpPr>
          <p:spPr>
            <a:xfrm flipH="1">
              <a:off x="1790700" y="3667125"/>
              <a:ext cx="5943600" cy="0"/>
            </a:xfrm>
            <a:prstGeom prst="line">
              <a:avLst/>
            </a:prstGeom>
            <a:ln w="15875">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0"/>
            <p:cNvCxnSpPr/>
            <p:nvPr/>
          </p:nvCxnSpPr>
          <p:spPr>
            <a:xfrm flipH="1">
              <a:off x="1781175" y="3771900"/>
              <a:ext cx="5953125" cy="0"/>
            </a:xfrm>
            <a:prstGeom prst="line">
              <a:avLst/>
            </a:prstGeom>
            <a:ln w="15875">
              <a:solidFill>
                <a:srgbClr val="C00000"/>
              </a:solidFill>
              <a:prstDash val="sysDot"/>
            </a:ln>
          </p:spPr>
          <p:style>
            <a:lnRef idx="1">
              <a:schemeClr val="accent1"/>
            </a:lnRef>
            <a:fillRef idx="0">
              <a:schemeClr val="accent1"/>
            </a:fillRef>
            <a:effectRef idx="0">
              <a:schemeClr val="accent1"/>
            </a:effectRef>
            <a:fontRef idx="minor">
              <a:schemeClr val="tx1"/>
            </a:fontRef>
          </p:style>
        </p:cxnSp>
      </p:grpSp>
      <p:sp>
        <p:nvSpPr>
          <p:cNvPr id="20" name="标题 1"/>
          <p:cNvSpPr>
            <a:spLocks noGrp="1"/>
          </p:cNvSpPr>
          <p:nvPr>
            <p:ph type="title"/>
          </p:nvPr>
        </p:nvSpPr>
        <p:spPr>
          <a:xfrm>
            <a:off x="1187624" y="332656"/>
            <a:ext cx="6912768" cy="936104"/>
          </a:xfrm>
        </p:spPr>
        <p:txBody>
          <a:bodyPr>
            <a:noAutofit/>
          </a:bodyPr>
          <a:lstStyle/>
          <a:p>
            <a:r>
              <a:rPr lang="en-US" sz="3600" dirty="0" smtClean="0"/>
              <a:t>Data: The Quality of Public Services</a:t>
            </a:r>
            <a:endParaRPr lang="en-US"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
          <p:cNvGraphicFramePr/>
          <p:nvPr/>
        </p:nvGraphicFramePr>
        <p:xfrm>
          <a:off x="899592" y="1484784"/>
          <a:ext cx="7315202" cy="3943351"/>
        </p:xfrm>
        <a:graphic>
          <a:graphicData uri="http://schemas.openxmlformats.org/drawingml/2006/chart">
            <c:chart xmlns:c="http://schemas.openxmlformats.org/drawingml/2006/chart" xmlns:r="http://schemas.openxmlformats.org/officeDocument/2006/relationships" r:id="rId2"/>
          </a:graphicData>
        </a:graphic>
      </p:graphicFrame>
      <p:cxnSp>
        <p:nvCxnSpPr>
          <p:cNvPr id="15" name="Straight Connector 3"/>
          <p:cNvCxnSpPr/>
          <p:nvPr/>
        </p:nvCxnSpPr>
        <p:spPr>
          <a:xfrm flipH="1">
            <a:off x="1499668" y="3142135"/>
            <a:ext cx="6496050" cy="0"/>
          </a:xfrm>
          <a:prstGeom prst="line">
            <a:avLst/>
          </a:prstGeom>
          <a:ln w="15875">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5"/>
          <p:cNvCxnSpPr/>
          <p:nvPr/>
        </p:nvCxnSpPr>
        <p:spPr>
          <a:xfrm flipH="1">
            <a:off x="1499668" y="3827935"/>
            <a:ext cx="6486525" cy="0"/>
          </a:xfrm>
          <a:prstGeom prst="line">
            <a:avLst/>
          </a:prstGeom>
          <a:ln w="15875">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7"/>
          <p:cNvCxnSpPr/>
          <p:nvPr/>
        </p:nvCxnSpPr>
        <p:spPr>
          <a:xfrm flipH="1">
            <a:off x="1490143" y="3885085"/>
            <a:ext cx="6496050" cy="0"/>
          </a:xfrm>
          <a:prstGeom prst="line">
            <a:avLst/>
          </a:prstGeom>
          <a:ln w="15875">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4" name="标题 1"/>
          <p:cNvSpPr>
            <a:spLocks noGrp="1"/>
          </p:cNvSpPr>
          <p:nvPr>
            <p:ph type="title"/>
          </p:nvPr>
        </p:nvSpPr>
        <p:spPr>
          <a:xfrm>
            <a:off x="1259632" y="260648"/>
            <a:ext cx="6912768" cy="936104"/>
          </a:xfrm>
        </p:spPr>
        <p:txBody>
          <a:bodyPr>
            <a:noAutofit/>
          </a:bodyPr>
          <a:lstStyle/>
          <a:p>
            <a:r>
              <a:rPr lang="en-US" sz="3600" dirty="0" smtClean="0"/>
              <a:t>Data: The Quality of Public Services</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nvGraphicFramePr>
        <p:xfrm>
          <a:off x="1187624" y="1700808"/>
          <a:ext cx="6841182" cy="4363368"/>
        </p:xfrm>
        <a:graphic>
          <a:graphicData uri="http://schemas.openxmlformats.org/drawingml/2006/chart">
            <c:chart xmlns:c="http://schemas.openxmlformats.org/drawingml/2006/chart" xmlns:r="http://schemas.openxmlformats.org/officeDocument/2006/relationships" r:id="rId2"/>
          </a:graphicData>
        </a:graphic>
      </p:graphicFrame>
      <p:sp>
        <p:nvSpPr>
          <p:cNvPr id="5" name="标题 1"/>
          <p:cNvSpPr>
            <a:spLocks noGrp="1"/>
          </p:cNvSpPr>
          <p:nvPr>
            <p:ph type="title"/>
          </p:nvPr>
        </p:nvSpPr>
        <p:spPr>
          <a:xfrm>
            <a:off x="611560" y="332656"/>
            <a:ext cx="7920880" cy="936104"/>
          </a:xfrm>
        </p:spPr>
        <p:txBody>
          <a:bodyPr>
            <a:noAutofit/>
          </a:bodyPr>
          <a:lstStyle/>
          <a:p>
            <a:r>
              <a:rPr lang="en-US" sz="3600" dirty="0" smtClean="0"/>
              <a:t>Data: Direct Support from Government</a:t>
            </a:r>
            <a:endParaRPr lang="en-US" sz="3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692696"/>
            <a:ext cx="2746648" cy="2938338"/>
          </a:xfrm>
        </p:spPr>
        <p:txBody>
          <a:bodyPr>
            <a:normAutofit fontScale="90000"/>
          </a:bodyPr>
          <a:lstStyle/>
          <a:p>
            <a:r>
              <a:rPr lang="en-US" dirty="0" smtClean="0"/>
              <a:t>Data:</a:t>
            </a:r>
            <a:br>
              <a:rPr lang="en-US" dirty="0" smtClean="0"/>
            </a:br>
            <a:r>
              <a:rPr lang="en-US" dirty="0" smtClean="0"/>
              <a:t>Technology Contract Turnover </a:t>
            </a:r>
            <a:r>
              <a:rPr lang="en-US" sz="3100" dirty="0" smtClean="0"/>
              <a:t>(CNY100m)</a:t>
            </a:r>
            <a:endParaRPr lang="en-US" dirty="0"/>
          </a:p>
        </p:txBody>
      </p:sp>
      <p:graphicFrame>
        <p:nvGraphicFramePr>
          <p:cNvPr id="4" name="表格 3"/>
          <p:cNvGraphicFramePr>
            <a:graphicFrameLocks noGrp="1"/>
          </p:cNvGraphicFramePr>
          <p:nvPr/>
        </p:nvGraphicFramePr>
        <p:xfrm>
          <a:off x="3995936" y="260648"/>
          <a:ext cx="4536503" cy="6264682"/>
        </p:xfrm>
        <a:graphic>
          <a:graphicData uri="http://schemas.openxmlformats.org/drawingml/2006/table">
            <a:tbl>
              <a:tblPr/>
              <a:tblGrid>
                <a:gridCol w="1369199"/>
                <a:gridCol w="1055768"/>
                <a:gridCol w="1055768"/>
                <a:gridCol w="1055768"/>
              </a:tblGrid>
              <a:tr h="130101">
                <a:tc>
                  <a:txBody>
                    <a:bodyPr/>
                    <a:lstStyle/>
                    <a:p>
                      <a:pPr algn="l" fontAlgn="b"/>
                      <a:r>
                        <a:rPr lang="en-US" sz="700" b="0" i="0" u="none" strike="noStrike" dirty="0">
                          <a:solidFill>
                            <a:srgbClr val="000000"/>
                          </a:solidFill>
                          <a:latin typeface="Calibri"/>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700" b="1" i="0" u="none" strike="noStrike">
                          <a:solidFill>
                            <a:srgbClr val="000000"/>
                          </a:solidFill>
                          <a:latin typeface="Calibri"/>
                        </a:rPr>
                        <a:t>2012</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700" b="1" i="0" u="none" strike="noStrike">
                          <a:solidFill>
                            <a:srgbClr val="000000"/>
                          </a:solidFill>
                          <a:latin typeface="Calibri"/>
                        </a:rPr>
                        <a:t>2011</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700" b="1" i="0" u="none" strike="noStrike">
                          <a:solidFill>
                            <a:srgbClr val="000000"/>
                          </a:solidFill>
                          <a:latin typeface="Calibri"/>
                        </a:rPr>
                        <a:t>2010</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571">
                <a:tc>
                  <a:txBody>
                    <a:bodyPr/>
                    <a:lstStyle/>
                    <a:p>
                      <a:pPr algn="l" fontAlgn="b"/>
                      <a:r>
                        <a:rPr lang="en-US" sz="700" b="1" i="0" u="none" strike="noStrike">
                          <a:solidFill>
                            <a:srgbClr val="000000"/>
                          </a:solidFill>
                          <a:latin typeface="Calibri"/>
                        </a:rPr>
                        <a:t>Beijing</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latin typeface="Calibri"/>
                        </a:rPr>
                        <a:t>2458.5</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latin typeface="Calibri"/>
                        </a:rPr>
                        <a:t>1890.3</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latin typeface="Calibri"/>
                        </a:rPr>
                        <a:t>1579.5</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r>
              <a:tr h="197571">
                <a:tc>
                  <a:txBody>
                    <a:bodyPr/>
                    <a:lstStyle/>
                    <a:p>
                      <a:pPr algn="l" fontAlgn="b"/>
                      <a:r>
                        <a:rPr lang="en-US" sz="700" b="1" i="0" u="none" strike="noStrike">
                          <a:solidFill>
                            <a:srgbClr val="000000"/>
                          </a:solidFill>
                          <a:latin typeface="Calibri"/>
                        </a:rPr>
                        <a:t>Changchun</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21.05</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17.2</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Changsha</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19.85</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15.37</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23.54</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Chengdu</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48.22</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Chongqing</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223.5</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147.53</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Dalian</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131</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105.8</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Fuzhou</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12.65</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14.38</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Guangzhou</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c>
                  <a:txBody>
                    <a:bodyPr/>
                    <a:lstStyle/>
                    <a:p>
                      <a:pPr algn="ctr" fontAlgn="b"/>
                      <a:r>
                        <a:rPr lang="en-US" sz="700" b="0" i="0" u="none" strike="noStrike">
                          <a:solidFill>
                            <a:srgbClr val="222222"/>
                          </a:solidFill>
                          <a:latin typeface="Calibri"/>
                        </a:rPr>
                        <a:t>159.52</a:t>
                      </a:r>
                    </a:p>
                  </a:txBody>
                  <a:tcPr marL="0" marR="0" marT="0" marB="0" anchor="b">
                    <a:lnL>
                      <a:noFill/>
                    </a:lnL>
                    <a:lnR>
                      <a:noFill/>
                    </a:lnR>
                    <a:lnT>
                      <a:noFill/>
                    </a:lnT>
                    <a:lnB>
                      <a:noFill/>
                    </a:lnB>
                  </a:tcPr>
                </a:tc>
                <a:tc>
                  <a:txBody>
                    <a:bodyPr/>
                    <a:lstStyle/>
                    <a:p>
                      <a:pPr algn="ctr" fontAlgn="b"/>
                      <a:r>
                        <a:rPr lang="en-US" sz="700" b="0" i="0" u="none" strike="noStrike">
                          <a:solidFill>
                            <a:srgbClr val="222222"/>
                          </a:solidFill>
                          <a:latin typeface="Calibri"/>
                        </a:rPr>
                        <a:t>136.8</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Guiyang</a:t>
                      </a:r>
                    </a:p>
                  </a:txBody>
                  <a:tcPr marL="0" marR="0" marT="0" marB="0" anchor="b">
                    <a:lnL>
                      <a:noFill/>
                    </a:lnL>
                    <a:lnR>
                      <a:noFill/>
                    </a:lnR>
                    <a:lnT>
                      <a:noFill/>
                    </a:lnT>
                    <a:lnB>
                      <a:noFill/>
                    </a:lnB>
                    <a:solidFill>
                      <a:srgbClr val="FFFF00"/>
                    </a:solidFill>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solidFill>
                      <a:srgbClr val="FFFF00"/>
                    </a:solidFill>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solidFill>
                      <a:srgbClr val="FFFF00"/>
                    </a:solidFill>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solidFill>
                      <a:srgbClr val="FFFF00"/>
                    </a:solidFill>
                  </a:tcPr>
                </a:tc>
              </a:tr>
              <a:tr h="197571">
                <a:tc>
                  <a:txBody>
                    <a:bodyPr/>
                    <a:lstStyle/>
                    <a:p>
                      <a:pPr algn="l" fontAlgn="b"/>
                      <a:r>
                        <a:rPr lang="en-US" sz="700" b="1" i="0" u="none" strike="noStrike">
                          <a:solidFill>
                            <a:srgbClr val="000000"/>
                          </a:solidFill>
                          <a:latin typeface="Calibri"/>
                        </a:rPr>
                        <a:t>Haikou</a:t>
                      </a:r>
                    </a:p>
                  </a:txBody>
                  <a:tcPr marL="0" marR="0" marT="0" marB="0" anchor="b">
                    <a:lnL>
                      <a:noFill/>
                    </a:lnL>
                    <a:lnR>
                      <a:noFill/>
                    </a:lnR>
                    <a:lnT>
                      <a:noFill/>
                    </a:lnT>
                    <a:lnB>
                      <a:noFill/>
                    </a:lnB>
                    <a:solidFill>
                      <a:srgbClr val="FFFF00"/>
                    </a:solidFill>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solidFill>
                      <a:srgbClr val="FFFF00"/>
                    </a:solidFill>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solidFill>
                      <a:srgbClr val="FFFF00"/>
                    </a:solidFill>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solidFill>
                      <a:srgbClr val="FFFF00"/>
                    </a:solidFill>
                  </a:tcPr>
                </a:tc>
              </a:tr>
              <a:tr h="197571">
                <a:tc>
                  <a:txBody>
                    <a:bodyPr/>
                    <a:lstStyle/>
                    <a:p>
                      <a:pPr algn="l" fontAlgn="b"/>
                      <a:r>
                        <a:rPr lang="en-US" sz="700" b="1" i="0" u="none" strike="noStrike">
                          <a:solidFill>
                            <a:srgbClr val="000000"/>
                          </a:solidFill>
                          <a:latin typeface="Calibri"/>
                        </a:rPr>
                        <a:t>Hangzhou</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43.37</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41.73</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Harbin</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64.2</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57.6</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50.93</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Hefei</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42.3</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33.42</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29.78</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Jinan</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32.9</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27.4</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21.1</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Kunming</a:t>
                      </a:r>
                    </a:p>
                  </a:txBody>
                  <a:tcPr marL="0" marR="0" marT="0" marB="0" anchor="b">
                    <a:lnL>
                      <a:noFill/>
                    </a:lnL>
                    <a:lnR>
                      <a:noFill/>
                    </a:lnR>
                    <a:lnT>
                      <a:noFill/>
                    </a:lnT>
                    <a:lnB>
                      <a:noFill/>
                    </a:lnB>
                    <a:solidFill>
                      <a:srgbClr val="FFFF00"/>
                    </a:solidFill>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solidFill>
                      <a:srgbClr val="FFFF00"/>
                    </a:solidFill>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solidFill>
                      <a:srgbClr val="FFFF00"/>
                    </a:solidFill>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solidFill>
                      <a:srgbClr val="FFFF00"/>
                    </a:solidFill>
                  </a:tcPr>
                </a:tc>
              </a:tr>
              <a:tr h="197571">
                <a:tc>
                  <a:txBody>
                    <a:bodyPr/>
                    <a:lstStyle/>
                    <a:p>
                      <a:pPr algn="l" fontAlgn="b"/>
                      <a:r>
                        <a:rPr lang="en-US" sz="700" b="1" i="0" u="none" strike="noStrike">
                          <a:solidFill>
                            <a:srgbClr val="000000"/>
                          </a:solidFill>
                          <a:latin typeface="Calibri"/>
                        </a:rPr>
                        <a:t>Lanzhou</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16.86</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Nanchang</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14.5</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12</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10.1</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Nanjing</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145.38</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120.27</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76.89</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Nanning</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1.59</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Ningbo</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10.64</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10.9</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9.82</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Qingdao</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34.17</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20.75</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16.01</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Shanghai</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588.52</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550.32</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525.45</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Shenyang</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81</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73.9</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Shenzhen</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111.27</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Shijiazhuang</a:t>
                      </a:r>
                    </a:p>
                  </a:txBody>
                  <a:tcPr marL="0" marR="0" marT="0" marB="0" anchor="b">
                    <a:lnL>
                      <a:noFill/>
                    </a:lnL>
                    <a:lnR>
                      <a:noFill/>
                    </a:lnR>
                    <a:lnT>
                      <a:noFill/>
                    </a:lnT>
                    <a:lnB>
                      <a:noFill/>
                    </a:lnB>
                  </a:tcPr>
                </a:tc>
                <a:tc>
                  <a:txBody>
                    <a:bodyPr/>
                    <a:lstStyle/>
                    <a:p>
                      <a:pPr algn="ctr" fontAlgn="b"/>
                      <a:r>
                        <a:rPr lang="en-US" sz="700" b="0" i="0" u="none" strike="noStrike">
                          <a:solidFill>
                            <a:srgbClr val="222222"/>
                          </a:solidFill>
                          <a:latin typeface="Calibri"/>
                        </a:rPr>
                        <a:t>10.7</a:t>
                      </a:r>
                    </a:p>
                  </a:txBody>
                  <a:tcPr marL="0" marR="0" marT="0" marB="0" anchor="b">
                    <a:lnL>
                      <a:noFill/>
                    </a:lnL>
                    <a:lnR>
                      <a:noFill/>
                    </a:lnR>
                    <a:lnT>
                      <a:noFill/>
                    </a:lnT>
                    <a:lnB>
                      <a:noFill/>
                    </a:lnB>
                  </a:tcPr>
                </a:tc>
                <a:tc>
                  <a:txBody>
                    <a:bodyPr/>
                    <a:lstStyle/>
                    <a:p>
                      <a:pPr algn="ctr" fontAlgn="b"/>
                      <a:r>
                        <a:rPr lang="en-US" sz="700" b="0" i="0" u="none" strike="noStrike">
                          <a:solidFill>
                            <a:srgbClr val="222222"/>
                          </a:solidFill>
                          <a:latin typeface="Calibri"/>
                        </a:rPr>
                        <a:t>9.6</a:t>
                      </a:r>
                    </a:p>
                  </a:txBody>
                  <a:tcPr marL="0" marR="0" marT="0" marB="0" anchor="b">
                    <a:lnL>
                      <a:noFill/>
                    </a:lnL>
                    <a:lnR>
                      <a:noFill/>
                    </a:lnR>
                    <a:lnT>
                      <a:noFill/>
                    </a:lnT>
                    <a:lnB>
                      <a:noFill/>
                    </a:lnB>
                  </a:tcPr>
                </a:tc>
                <a:tc>
                  <a:txBody>
                    <a:bodyPr/>
                    <a:lstStyle/>
                    <a:p>
                      <a:pPr algn="ctr" fontAlgn="b"/>
                      <a:r>
                        <a:rPr lang="en-US" sz="700" b="0" i="0" u="none" strike="noStrike">
                          <a:solidFill>
                            <a:srgbClr val="222222"/>
                          </a:solidFill>
                          <a:latin typeface="Calibri"/>
                        </a:rPr>
                        <a:t>7.6</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Taiyuan</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12.3</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10.09</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7.65</a:t>
                      </a:r>
                    </a:p>
                  </a:txBody>
                  <a:tcPr marL="0" marR="0" marT="0" marB="0" anchor="b">
                    <a:lnL>
                      <a:noFill/>
                    </a:lnL>
                    <a:lnR>
                      <a:noFill/>
                    </a:lnR>
                    <a:lnT>
                      <a:noFill/>
                    </a:lnT>
                    <a:lnB>
                      <a:noFill/>
                    </a:lnB>
                  </a:tcPr>
                </a:tc>
              </a:tr>
              <a:tr h="197571">
                <a:tc>
                  <a:txBody>
                    <a:bodyPr/>
                    <a:lstStyle/>
                    <a:p>
                      <a:pPr algn="l" fontAlgn="b"/>
                      <a:r>
                        <a:rPr lang="en-US" sz="700" b="1" i="0" u="none" strike="noStrike" dirty="0">
                          <a:solidFill>
                            <a:srgbClr val="000000"/>
                          </a:solidFill>
                          <a:latin typeface="Calibri"/>
                        </a:rPr>
                        <a:t>Tianjin</a:t>
                      </a:r>
                    </a:p>
                  </a:txBody>
                  <a:tcPr marL="0" marR="0" marT="0" marB="0" anchor="b">
                    <a:lnL>
                      <a:noFill/>
                    </a:lnL>
                    <a:lnR>
                      <a:noFill/>
                    </a:lnR>
                    <a:lnT>
                      <a:noFill/>
                    </a:lnT>
                    <a:lnB>
                      <a:noFill/>
                    </a:lnB>
                  </a:tcPr>
                </a:tc>
                <a:tc>
                  <a:txBody>
                    <a:bodyPr/>
                    <a:lstStyle/>
                    <a:p>
                      <a:pPr algn="ctr" fontAlgn="b"/>
                      <a:r>
                        <a:rPr lang="en-US" sz="700" b="0" i="0" u="none" strike="noStrike" dirty="0">
                          <a:solidFill>
                            <a:srgbClr val="000000"/>
                          </a:solidFill>
                          <a:latin typeface="Calibri"/>
                        </a:rPr>
                        <a:t>172.11</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113.99</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119.79</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wuhan</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169.69</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107.51</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88.87</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Xi‘an</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303.75</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204.59</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57.3</a:t>
                      </a:r>
                    </a:p>
                  </a:txBody>
                  <a:tcPr marL="0" marR="0" marT="0" marB="0" anchor="b">
                    <a:lnL>
                      <a:noFill/>
                    </a:lnL>
                    <a:lnR>
                      <a:noFill/>
                    </a:lnR>
                    <a:lnT>
                      <a:noFill/>
                    </a:lnT>
                    <a:lnB>
                      <a:noFill/>
                    </a:lnB>
                  </a:tcPr>
                </a:tc>
              </a:tr>
              <a:tr h="197571">
                <a:tc>
                  <a:txBody>
                    <a:bodyPr/>
                    <a:lstStyle/>
                    <a:p>
                      <a:pPr algn="l" fontAlgn="b"/>
                      <a:r>
                        <a:rPr lang="en-US" sz="700" b="1" i="0" u="none" strike="noStrike">
                          <a:solidFill>
                            <a:srgbClr val="000000"/>
                          </a:solidFill>
                          <a:latin typeface="Calibri"/>
                        </a:rPr>
                        <a:t>Xiamen</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59.28</a:t>
                      </a:r>
                    </a:p>
                  </a:txBody>
                  <a:tcPr marL="0" marR="0" marT="0" marB="0" anchor="b">
                    <a:lnL>
                      <a:noFill/>
                    </a:lnL>
                    <a:lnR>
                      <a:noFill/>
                    </a:lnR>
                    <a:lnT>
                      <a:noFill/>
                    </a:lnT>
                    <a:lnB>
                      <a:noFill/>
                    </a:lnB>
                  </a:tcPr>
                </a:tc>
                <a:tc>
                  <a:txBody>
                    <a:bodyPr/>
                    <a:lstStyle/>
                    <a:p>
                      <a:pPr algn="ctr" fontAlgn="b"/>
                      <a:r>
                        <a:rPr lang="en-US" sz="700" b="0" i="0" u="none" strike="noStrike">
                          <a:solidFill>
                            <a:srgbClr val="333333"/>
                          </a:solidFill>
                          <a:latin typeface="Calibri"/>
                        </a:rPr>
                        <a:t>38.71</a:t>
                      </a:r>
                    </a:p>
                  </a:txBody>
                  <a:tcPr marL="0" marR="0" marT="0" marB="0" anchor="b">
                    <a:lnL>
                      <a:noFill/>
                    </a:lnL>
                    <a:lnR>
                      <a:noFill/>
                    </a:lnR>
                    <a:lnT>
                      <a:noFill/>
                    </a:lnT>
                    <a:lnB>
                      <a:noFill/>
                    </a:lnB>
                  </a:tcPr>
                </a:tc>
                <a:tc>
                  <a:txBody>
                    <a:bodyPr/>
                    <a:lstStyle/>
                    <a:p>
                      <a:pPr algn="ctr" fontAlgn="b"/>
                      <a:r>
                        <a:rPr lang="en-US" sz="700" b="0" i="0" u="none" strike="noStrike">
                          <a:solidFill>
                            <a:srgbClr val="000000"/>
                          </a:solidFill>
                          <a:latin typeface="Calibri"/>
                        </a:rPr>
                        <a:t>X</a:t>
                      </a:r>
                    </a:p>
                  </a:txBody>
                  <a:tcPr marL="0" marR="0" marT="0" marB="0" anchor="b">
                    <a:lnL>
                      <a:noFill/>
                    </a:lnL>
                    <a:lnR>
                      <a:noFill/>
                    </a:lnR>
                    <a:lnT>
                      <a:noFill/>
                    </a:lnT>
                    <a:lnB>
                      <a:noFill/>
                    </a:lnB>
                  </a:tcPr>
                </a:tc>
              </a:tr>
              <a:tr h="207451">
                <a:tc>
                  <a:txBody>
                    <a:bodyPr/>
                    <a:lstStyle/>
                    <a:p>
                      <a:pPr algn="l" fontAlgn="b"/>
                      <a:r>
                        <a:rPr lang="en-US" sz="700" b="1" i="0" u="none" strike="noStrike">
                          <a:solidFill>
                            <a:srgbClr val="000000"/>
                          </a:solidFill>
                          <a:latin typeface="Calibri"/>
                        </a:rPr>
                        <a:t>Zhengzhou</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latin typeface="Calibri"/>
                        </a:rPr>
                        <a:t>65.1</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latin typeface="Calibri"/>
                        </a:rPr>
                        <a:t>50</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latin typeface="Calibri"/>
                        </a:rPr>
                        <a:t>43</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63688" y="260648"/>
            <a:ext cx="6012160" cy="936104"/>
          </a:xfrm>
        </p:spPr>
        <p:txBody>
          <a:bodyPr>
            <a:normAutofit fontScale="90000"/>
          </a:bodyPr>
          <a:lstStyle/>
          <a:p>
            <a:r>
              <a:rPr lang="en-US" dirty="0" smtClean="0"/>
              <a:t>Data: Innovation Outcome</a:t>
            </a:r>
            <a:endParaRPr lang="en-US" dirty="0"/>
          </a:p>
        </p:txBody>
      </p:sp>
      <p:graphicFrame>
        <p:nvGraphicFramePr>
          <p:cNvPr id="5" name="图表 4"/>
          <p:cNvGraphicFramePr/>
          <p:nvPr/>
        </p:nvGraphicFramePr>
        <p:xfrm>
          <a:off x="683568" y="1772816"/>
          <a:ext cx="7560840" cy="374441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63688" y="260648"/>
            <a:ext cx="6480720" cy="936104"/>
          </a:xfrm>
        </p:spPr>
        <p:txBody>
          <a:bodyPr>
            <a:normAutofit/>
          </a:bodyPr>
          <a:lstStyle/>
          <a:p>
            <a:r>
              <a:rPr lang="en-US" dirty="0" smtClean="0"/>
              <a:t>Analysis: Correlations</a:t>
            </a:r>
            <a:endParaRPr lang="en-US" dirty="0"/>
          </a:p>
        </p:txBody>
      </p:sp>
      <p:graphicFrame>
        <p:nvGraphicFramePr>
          <p:cNvPr id="6" name="表格 5"/>
          <p:cNvGraphicFramePr>
            <a:graphicFrameLocks noGrp="1"/>
          </p:cNvGraphicFramePr>
          <p:nvPr/>
        </p:nvGraphicFramePr>
        <p:xfrm>
          <a:off x="323528" y="2132856"/>
          <a:ext cx="8496946" cy="3528391"/>
        </p:xfrm>
        <a:graphic>
          <a:graphicData uri="http://schemas.openxmlformats.org/drawingml/2006/table">
            <a:tbl>
              <a:tblPr/>
              <a:tblGrid>
                <a:gridCol w="4075976"/>
                <a:gridCol w="664422"/>
                <a:gridCol w="689978"/>
                <a:gridCol w="613314"/>
                <a:gridCol w="613314"/>
                <a:gridCol w="613314"/>
                <a:gridCol w="613314"/>
                <a:gridCol w="613314"/>
              </a:tblGrid>
              <a:tr h="440042">
                <a:tc>
                  <a:txBody>
                    <a:bodyPr/>
                    <a:lstStyle/>
                    <a:p>
                      <a:pPr algn="l" fontAlgn="b"/>
                      <a:r>
                        <a:rPr lang="en-US" sz="1400" b="0" i="0" u="none" strike="noStrike" dirty="0">
                          <a:solidFill>
                            <a:srgbClr val="000000"/>
                          </a:solidFill>
                          <a:latin typeface="Calibri"/>
                        </a:rPr>
                        <a:t> </a:t>
                      </a:r>
                    </a:p>
                  </a:txBody>
                  <a:tcPr marL="6875" marR="6875" marT="687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1</a:t>
                      </a:r>
                    </a:p>
                  </a:txBody>
                  <a:tcPr marL="6875" marR="6875" marT="687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2</a:t>
                      </a:r>
                    </a:p>
                  </a:txBody>
                  <a:tcPr marL="6875" marR="6875" marT="687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3</a:t>
                      </a:r>
                    </a:p>
                  </a:txBody>
                  <a:tcPr marL="6875" marR="6875" marT="687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4</a:t>
                      </a:r>
                    </a:p>
                  </a:txBody>
                  <a:tcPr marL="6875" marR="6875" marT="687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5</a:t>
                      </a:r>
                    </a:p>
                  </a:txBody>
                  <a:tcPr marL="6875" marR="6875" marT="687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6</a:t>
                      </a:r>
                    </a:p>
                  </a:txBody>
                  <a:tcPr marL="6875" marR="6875" marT="687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7</a:t>
                      </a:r>
                    </a:p>
                  </a:txBody>
                  <a:tcPr marL="6875" marR="6875" marT="687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722">
                <a:tc>
                  <a:txBody>
                    <a:bodyPr/>
                    <a:lstStyle/>
                    <a:p>
                      <a:pPr algn="l" fontAlgn="b"/>
                      <a:r>
                        <a:rPr lang="en-US" sz="1400" b="1" i="0" u="none" strike="noStrike">
                          <a:solidFill>
                            <a:srgbClr val="000000"/>
                          </a:solidFill>
                          <a:latin typeface="Calibri"/>
                        </a:rPr>
                        <a:t>1. The share of technology contract turnover in GDP</a:t>
                      </a:r>
                    </a:p>
                  </a:txBody>
                  <a:tcPr marL="6875" marR="6875" marT="687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latin typeface="Calibri"/>
                        </a:rPr>
                        <a:t>1.000</a:t>
                      </a:r>
                    </a:p>
                  </a:txBody>
                  <a:tcPr marL="6875" marR="6875" marT="687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w="12700" cap="flat" cmpd="sng" algn="ctr">
                      <a:solidFill>
                        <a:srgbClr val="000000"/>
                      </a:solidFill>
                      <a:prstDash val="solid"/>
                      <a:round/>
                      <a:headEnd type="none" w="med" len="med"/>
                      <a:tailEnd type="none" w="med" len="med"/>
                    </a:lnT>
                    <a:lnB>
                      <a:noFill/>
                    </a:lnB>
                  </a:tcPr>
                </a:tc>
              </a:tr>
              <a:tr h="423117">
                <a:tc>
                  <a:txBody>
                    <a:bodyPr/>
                    <a:lstStyle/>
                    <a:p>
                      <a:pPr algn="l" fontAlgn="b"/>
                      <a:r>
                        <a:rPr lang="en-US" sz="1400" b="1" i="0" u="none" strike="noStrike">
                          <a:solidFill>
                            <a:srgbClr val="000000"/>
                          </a:solidFill>
                          <a:latin typeface="Calibri"/>
                        </a:rPr>
                        <a:t>2. Overall infrastructure</a:t>
                      </a:r>
                    </a:p>
                  </a:txBody>
                  <a:tcPr marL="6875" marR="6875" marT="6875" marB="0" anchor="b">
                    <a:lnL>
                      <a:noFill/>
                    </a:lnL>
                    <a:lnR>
                      <a:noFill/>
                    </a:lnR>
                    <a:lnT>
                      <a:noFill/>
                    </a:lnT>
                    <a:lnB>
                      <a:noFill/>
                    </a:lnB>
                  </a:tcPr>
                </a:tc>
                <a:tc>
                  <a:txBody>
                    <a:bodyPr/>
                    <a:lstStyle/>
                    <a:p>
                      <a:pPr algn="ctr" fontAlgn="b"/>
                      <a:r>
                        <a:rPr lang="en-US" sz="1400" b="0" i="0" u="none" strike="noStrike" dirty="0">
                          <a:solidFill>
                            <a:srgbClr val="000000"/>
                          </a:solidFill>
                          <a:latin typeface="Calibri"/>
                        </a:rPr>
                        <a:t>0.148</a:t>
                      </a:r>
                    </a:p>
                  </a:txBody>
                  <a:tcPr marL="6875" marR="6875" marT="6875" marB="0" anchor="b">
                    <a:lnL>
                      <a:noFill/>
                    </a:lnL>
                    <a:lnR>
                      <a:noFill/>
                    </a:lnR>
                    <a:lnT>
                      <a:noFill/>
                    </a:lnT>
                    <a:lnB>
                      <a:noFill/>
                    </a:lnB>
                  </a:tcPr>
                </a:tc>
                <a:tc>
                  <a:txBody>
                    <a:bodyPr/>
                    <a:lstStyle/>
                    <a:p>
                      <a:pPr algn="ctr" fontAlgn="b"/>
                      <a:r>
                        <a:rPr lang="en-US" sz="1400" b="0" i="0" u="none" strike="noStrike">
                          <a:solidFill>
                            <a:srgbClr val="000000"/>
                          </a:solidFill>
                          <a:latin typeface="Calibri"/>
                        </a:rPr>
                        <a:t>1.000</a:t>
                      </a:r>
                    </a:p>
                  </a:txBody>
                  <a:tcPr marL="6875" marR="6875" marT="6875" marB="0" anchor="b">
                    <a:lnL>
                      <a:noFill/>
                    </a:lnL>
                    <a:lnR>
                      <a:noFill/>
                    </a:lnR>
                    <a:lnT>
                      <a:noFill/>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a:noFill/>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a:noFill/>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a:noFill/>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a:noFill/>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a:noFill/>
                    </a:lnT>
                    <a:lnB>
                      <a:noFill/>
                    </a:lnB>
                  </a:tcPr>
                </a:tc>
              </a:tr>
              <a:tr h="423117">
                <a:tc>
                  <a:txBody>
                    <a:bodyPr/>
                    <a:lstStyle/>
                    <a:p>
                      <a:pPr algn="l" fontAlgn="b"/>
                      <a:r>
                        <a:rPr lang="en-US" sz="1400" b="1" i="0" u="none" strike="noStrike">
                          <a:solidFill>
                            <a:srgbClr val="000000"/>
                          </a:solidFill>
                          <a:latin typeface="Calibri"/>
                        </a:rPr>
                        <a:t>3. Taxation</a:t>
                      </a:r>
                    </a:p>
                  </a:txBody>
                  <a:tcPr marL="6875" marR="6875" marT="6875" marB="0" anchor="b">
                    <a:lnL>
                      <a:noFill/>
                    </a:lnL>
                    <a:lnR>
                      <a:noFill/>
                    </a:lnR>
                    <a:lnT>
                      <a:noFill/>
                    </a:lnT>
                    <a:lnB>
                      <a:noFill/>
                    </a:lnB>
                  </a:tcPr>
                </a:tc>
                <a:tc>
                  <a:txBody>
                    <a:bodyPr/>
                    <a:lstStyle/>
                    <a:p>
                      <a:pPr algn="ctr" fontAlgn="b"/>
                      <a:r>
                        <a:rPr lang="en-US" sz="1400" b="0" i="0" u="none" strike="noStrike" dirty="0">
                          <a:solidFill>
                            <a:srgbClr val="000000"/>
                          </a:solidFill>
                          <a:latin typeface="Calibri"/>
                        </a:rPr>
                        <a:t>-0.025</a:t>
                      </a:r>
                    </a:p>
                  </a:txBody>
                  <a:tcPr marL="6875" marR="6875" marT="6875" marB="0" anchor="b">
                    <a:lnL>
                      <a:noFill/>
                    </a:lnL>
                    <a:lnR>
                      <a:noFill/>
                    </a:lnR>
                    <a:lnT>
                      <a:noFill/>
                    </a:lnT>
                    <a:lnB>
                      <a:noFill/>
                    </a:lnB>
                  </a:tcPr>
                </a:tc>
                <a:tc>
                  <a:txBody>
                    <a:bodyPr/>
                    <a:lstStyle/>
                    <a:p>
                      <a:pPr algn="ctr" fontAlgn="b"/>
                      <a:r>
                        <a:rPr lang="en-US" sz="1400" b="0" i="0" u="none" strike="noStrike" dirty="0">
                          <a:solidFill>
                            <a:srgbClr val="000000"/>
                          </a:solidFill>
                          <a:latin typeface="Calibri"/>
                        </a:rPr>
                        <a:t>0.783</a:t>
                      </a:r>
                    </a:p>
                  </a:txBody>
                  <a:tcPr marL="6875" marR="6875" marT="6875" marB="0" anchor="b">
                    <a:lnL>
                      <a:noFill/>
                    </a:lnL>
                    <a:lnR>
                      <a:noFill/>
                    </a:lnR>
                    <a:lnT>
                      <a:noFill/>
                    </a:lnT>
                    <a:lnB>
                      <a:noFill/>
                    </a:lnB>
                  </a:tcPr>
                </a:tc>
                <a:tc>
                  <a:txBody>
                    <a:bodyPr/>
                    <a:lstStyle/>
                    <a:p>
                      <a:pPr algn="ctr" fontAlgn="b"/>
                      <a:r>
                        <a:rPr lang="en-US" sz="1400" b="0" i="0" u="none" strike="noStrike" dirty="0">
                          <a:solidFill>
                            <a:srgbClr val="000000"/>
                          </a:solidFill>
                          <a:latin typeface="Calibri"/>
                        </a:rPr>
                        <a:t>1.000</a:t>
                      </a:r>
                    </a:p>
                  </a:txBody>
                  <a:tcPr marL="6875" marR="6875" marT="6875" marB="0" anchor="b">
                    <a:lnL>
                      <a:noFill/>
                    </a:lnL>
                    <a:lnR>
                      <a:noFill/>
                    </a:lnR>
                    <a:lnT>
                      <a:noFill/>
                    </a:lnT>
                    <a:lnB>
                      <a:noFill/>
                    </a:lnB>
                  </a:tcPr>
                </a:tc>
                <a:tc>
                  <a:txBody>
                    <a:bodyPr/>
                    <a:lstStyle/>
                    <a:p>
                      <a:pPr algn="ctr" fontAlgn="b"/>
                      <a:endParaRPr lang="en-US" sz="1400" b="0" i="0" u="none" strike="noStrike" dirty="0">
                        <a:solidFill>
                          <a:srgbClr val="000000"/>
                        </a:solidFill>
                        <a:latin typeface="Calibri"/>
                      </a:endParaRPr>
                    </a:p>
                  </a:txBody>
                  <a:tcPr marL="6875" marR="6875" marT="6875" marB="0" anchor="b">
                    <a:lnL>
                      <a:noFill/>
                    </a:lnL>
                    <a:lnR>
                      <a:noFill/>
                    </a:lnR>
                    <a:lnT>
                      <a:noFill/>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a:noFill/>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a:noFill/>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a:noFill/>
                    </a:lnT>
                    <a:lnB>
                      <a:noFill/>
                    </a:lnB>
                  </a:tcPr>
                </a:tc>
              </a:tr>
              <a:tr h="423117">
                <a:tc>
                  <a:txBody>
                    <a:bodyPr/>
                    <a:lstStyle/>
                    <a:p>
                      <a:pPr algn="l" fontAlgn="b"/>
                      <a:r>
                        <a:rPr lang="en-US" sz="1400" b="1" i="0" u="none" strike="noStrike">
                          <a:solidFill>
                            <a:srgbClr val="000000"/>
                          </a:solidFill>
                          <a:latin typeface="Calibri"/>
                        </a:rPr>
                        <a:t>4. Protection of IPR</a:t>
                      </a:r>
                    </a:p>
                  </a:txBody>
                  <a:tcPr marL="6875" marR="6875" marT="6875" marB="0" anchor="b">
                    <a:lnL>
                      <a:noFill/>
                    </a:lnL>
                    <a:lnR>
                      <a:noFill/>
                    </a:lnR>
                    <a:lnT>
                      <a:noFill/>
                    </a:lnT>
                    <a:lnB>
                      <a:noFill/>
                    </a:lnB>
                  </a:tcPr>
                </a:tc>
                <a:tc>
                  <a:txBody>
                    <a:bodyPr/>
                    <a:lstStyle/>
                    <a:p>
                      <a:pPr algn="ctr" fontAlgn="b"/>
                      <a:r>
                        <a:rPr lang="en-US" sz="1400" b="0" i="0" u="none" strike="noStrike">
                          <a:solidFill>
                            <a:srgbClr val="000000"/>
                          </a:solidFill>
                          <a:latin typeface="Calibri"/>
                        </a:rPr>
                        <a:t>0.008</a:t>
                      </a:r>
                    </a:p>
                  </a:txBody>
                  <a:tcPr marL="6875" marR="6875" marT="6875" marB="0" anchor="b">
                    <a:lnL>
                      <a:noFill/>
                    </a:lnL>
                    <a:lnR>
                      <a:noFill/>
                    </a:lnR>
                    <a:lnT>
                      <a:noFill/>
                    </a:lnT>
                    <a:lnB>
                      <a:noFill/>
                    </a:lnB>
                  </a:tcPr>
                </a:tc>
                <a:tc>
                  <a:txBody>
                    <a:bodyPr/>
                    <a:lstStyle/>
                    <a:p>
                      <a:pPr algn="ctr" fontAlgn="b"/>
                      <a:r>
                        <a:rPr lang="en-US" sz="1400" b="0" i="0" u="none" strike="noStrike">
                          <a:solidFill>
                            <a:srgbClr val="000000"/>
                          </a:solidFill>
                          <a:latin typeface="Calibri"/>
                        </a:rPr>
                        <a:t>0.815</a:t>
                      </a:r>
                    </a:p>
                  </a:txBody>
                  <a:tcPr marL="6875" marR="6875" marT="6875" marB="0" anchor="b">
                    <a:lnL>
                      <a:noFill/>
                    </a:lnL>
                    <a:lnR>
                      <a:noFill/>
                    </a:lnR>
                    <a:lnT>
                      <a:noFill/>
                    </a:lnT>
                    <a:lnB>
                      <a:noFill/>
                    </a:lnB>
                  </a:tcPr>
                </a:tc>
                <a:tc>
                  <a:txBody>
                    <a:bodyPr/>
                    <a:lstStyle/>
                    <a:p>
                      <a:pPr algn="ctr" fontAlgn="b"/>
                      <a:r>
                        <a:rPr lang="en-US" sz="1400" b="0" i="0" u="none" strike="noStrike">
                          <a:solidFill>
                            <a:srgbClr val="000000"/>
                          </a:solidFill>
                          <a:latin typeface="Calibri"/>
                        </a:rPr>
                        <a:t>0.791</a:t>
                      </a:r>
                    </a:p>
                  </a:txBody>
                  <a:tcPr marL="6875" marR="6875" marT="6875" marB="0" anchor="b">
                    <a:lnL>
                      <a:noFill/>
                    </a:lnL>
                    <a:lnR>
                      <a:noFill/>
                    </a:lnR>
                    <a:lnT>
                      <a:noFill/>
                    </a:lnT>
                    <a:lnB>
                      <a:noFill/>
                    </a:lnB>
                  </a:tcPr>
                </a:tc>
                <a:tc>
                  <a:txBody>
                    <a:bodyPr/>
                    <a:lstStyle/>
                    <a:p>
                      <a:pPr algn="ctr" fontAlgn="b"/>
                      <a:r>
                        <a:rPr lang="en-US" sz="1400" b="0" i="0" u="none" strike="noStrike" dirty="0">
                          <a:solidFill>
                            <a:srgbClr val="000000"/>
                          </a:solidFill>
                          <a:latin typeface="Calibri"/>
                        </a:rPr>
                        <a:t>1.000</a:t>
                      </a:r>
                    </a:p>
                  </a:txBody>
                  <a:tcPr marL="6875" marR="6875" marT="6875" marB="0" anchor="b">
                    <a:lnL>
                      <a:noFill/>
                    </a:lnL>
                    <a:lnR>
                      <a:noFill/>
                    </a:lnR>
                    <a:lnT>
                      <a:noFill/>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a:noFill/>
                    </a:lnT>
                    <a:lnB>
                      <a:noFill/>
                    </a:lnB>
                  </a:tcPr>
                </a:tc>
                <a:tc>
                  <a:txBody>
                    <a:bodyPr/>
                    <a:lstStyle/>
                    <a:p>
                      <a:pPr algn="ctr" fontAlgn="b"/>
                      <a:endParaRPr lang="en-US" sz="1400" b="0" i="0" u="none" strike="noStrike" dirty="0">
                        <a:solidFill>
                          <a:srgbClr val="000000"/>
                        </a:solidFill>
                        <a:latin typeface="Calibri"/>
                      </a:endParaRPr>
                    </a:p>
                  </a:txBody>
                  <a:tcPr marL="6875" marR="6875" marT="6875" marB="0" anchor="b">
                    <a:lnL>
                      <a:noFill/>
                    </a:lnL>
                    <a:lnR>
                      <a:noFill/>
                    </a:lnR>
                    <a:lnT>
                      <a:noFill/>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a:noFill/>
                    </a:lnT>
                    <a:lnB>
                      <a:noFill/>
                    </a:lnB>
                  </a:tcPr>
                </a:tc>
              </a:tr>
              <a:tr h="423117">
                <a:tc>
                  <a:txBody>
                    <a:bodyPr/>
                    <a:lstStyle/>
                    <a:p>
                      <a:pPr algn="l" fontAlgn="b"/>
                      <a:r>
                        <a:rPr lang="en-US" sz="1400" b="1" i="0" u="none" strike="noStrike">
                          <a:solidFill>
                            <a:srgbClr val="000000"/>
                          </a:solidFill>
                          <a:latin typeface="Calibri"/>
                        </a:rPr>
                        <a:t>5. Access to financial resources</a:t>
                      </a:r>
                    </a:p>
                  </a:txBody>
                  <a:tcPr marL="6875" marR="6875" marT="6875" marB="0" anchor="b">
                    <a:lnL>
                      <a:noFill/>
                    </a:lnL>
                    <a:lnR>
                      <a:noFill/>
                    </a:lnR>
                    <a:lnT>
                      <a:noFill/>
                    </a:lnT>
                    <a:lnB>
                      <a:noFill/>
                    </a:lnB>
                  </a:tcPr>
                </a:tc>
                <a:tc>
                  <a:txBody>
                    <a:bodyPr/>
                    <a:lstStyle/>
                    <a:p>
                      <a:pPr algn="ctr" fontAlgn="b"/>
                      <a:r>
                        <a:rPr lang="en-US" sz="1400" b="0" i="0" u="none" strike="noStrike">
                          <a:solidFill>
                            <a:srgbClr val="000000"/>
                          </a:solidFill>
                          <a:latin typeface="Calibri"/>
                        </a:rPr>
                        <a:t>0.053</a:t>
                      </a:r>
                    </a:p>
                  </a:txBody>
                  <a:tcPr marL="6875" marR="6875" marT="6875" marB="0" anchor="b">
                    <a:lnL>
                      <a:noFill/>
                    </a:lnL>
                    <a:lnR>
                      <a:noFill/>
                    </a:lnR>
                    <a:lnT>
                      <a:noFill/>
                    </a:lnT>
                    <a:lnB>
                      <a:noFill/>
                    </a:lnB>
                  </a:tcPr>
                </a:tc>
                <a:tc>
                  <a:txBody>
                    <a:bodyPr/>
                    <a:lstStyle/>
                    <a:p>
                      <a:pPr algn="ctr" fontAlgn="b"/>
                      <a:r>
                        <a:rPr lang="en-US" sz="1400" b="0" i="0" u="none" strike="noStrike" dirty="0">
                          <a:solidFill>
                            <a:srgbClr val="000000"/>
                          </a:solidFill>
                          <a:latin typeface="Calibri"/>
                        </a:rPr>
                        <a:t>0.792</a:t>
                      </a:r>
                    </a:p>
                  </a:txBody>
                  <a:tcPr marL="6875" marR="6875" marT="6875" marB="0" anchor="b">
                    <a:lnL>
                      <a:noFill/>
                    </a:lnL>
                    <a:lnR>
                      <a:noFill/>
                    </a:lnR>
                    <a:lnT>
                      <a:noFill/>
                    </a:lnT>
                    <a:lnB>
                      <a:noFill/>
                    </a:lnB>
                  </a:tcPr>
                </a:tc>
                <a:tc>
                  <a:txBody>
                    <a:bodyPr/>
                    <a:lstStyle/>
                    <a:p>
                      <a:pPr algn="ctr" fontAlgn="b"/>
                      <a:r>
                        <a:rPr lang="en-US" sz="1400" b="0" i="0" u="none" strike="noStrike">
                          <a:solidFill>
                            <a:srgbClr val="000000"/>
                          </a:solidFill>
                          <a:latin typeface="Calibri"/>
                        </a:rPr>
                        <a:t>0.652</a:t>
                      </a:r>
                    </a:p>
                  </a:txBody>
                  <a:tcPr marL="6875" marR="6875" marT="6875" marB="0" anchor="b">
                    <a:lnL>
                      <a:noFill/>
                    </a:lnL>
                    <a:lnR>
                      <a:noFill/>
                    </a:lnR>
                    <a:lnT>
                      <a:noFill/>
                    </a:lnT>
                    <a:lnB>
                      <a:noFill/>
                    </a:lnB>
                  </a:tcPr>
                </a:tc>
                <a:tc>
                  <a:txBody>
                    <a:bodyPr/>
                    <a:lstStyle/>
                    <a:p>
                      <a:pPr algn="ctr" fontAlgn="b"/>
                      <a:r>
                        <a:rPr lang="en-US" sz="1400" b="0" i="0" u="none" strike="noStrike">
                          <a:solidFill>
                            <a:srgbClr val="000000"/>
                          </a:solidFill>
                          <a:latin typeface="Calibri"/>
                        </a:rPr>
                        <a:t>0.680</a:t>
                      </a:r>
                    </a:p>
                  </a:txBody>
                  <a:tcPr marL="6875" marR="6875" marT="6875" marB="0" anchor="b">
                    <a:lnL>
                      <a:noFill/>
                    </a:lnL>
                    <a:lnR>
                      <a:noFill/>
                    </a:lnR>
                    <a:lnT>
                      <a:noFill/>
                    </a:lnT>
                    <a:lnB>
                      <a:noFill/>
                    </a:lnB>
                  </a:tcPr>
                </a:tc>
                <a:tc>
                  <a:txBody>
                    <a:bodyPr/>
                    <a:lstStyle/>
                    <a:p>
                      <a:pPr algn="ctr" fontAlgn="b"/>
                      <a:r>
                        <a:rPr lang="en-US" sz="1400" b="0" i="0" u="none" strike="noStrike" dirty="0">
                          <a:solidFill>
                            <a:srgbClr val="000000"/>
                          </a:solidFill>
                          <a:latin typeface="Calibri"/>
                        </a:rPr>
                        <a:t>1.000</a:t>
                      </a:r>
                    </a:p>
                  </a:txBody>
                  <a:tcPr marL="6875" marR="6875" marT="6875" marB="0" anchor="b">
                    <a:lnL>
                      <a:noFill/>
                    </a:lnL>
                    <a:lnR>
                      <a:noFill/>
                    </a:lnR>
                    <a:lnT>
                      <a:noFill/>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a:noFill/>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a:noFill/>
                    </a:lnT>
                    <a:lnB>
                      <a:noFill/>
                    </a:lnB>
                  </a:tcPr>
                </a:tc>
              </a:tr>
              <a:tr h="423117">
                <a:tc>
                  <a:txBody>
                    <a:bodyPr/>
                    <a:lstStyle/>
                    <a:p>
                      <a:pPr algn="l" fontAlgn="b"/>
                      <a:r>
                        <a:rPr lang="en-US" sz="1400" b="1" i="0" u="none" strike="noStrike">
                          <a:solidFill>
                            <a:srgbClr val="000000"/>
                          </a:solidFill>
                          <a:latin typeface="Calibri"/>
                        </a:rPr>
                        <a:t>6. Legal gurantee of performance of contract</a:t>
                      </a:r>
                    </a:p>
                  </a:txBody>
                  <a:tcPr marL="6875" marR="6875" marT="6875" marB="0" anchor="b">
                    <a:lnL>
                      <a:noFill/>
                    </a:lnL>
                    <a:lnR>
                      <a:noFill/>
                    </a:lnR>
                    <a:lnT>
                      <a:noFill/>
                    </a:lnT>
                    <a:lnB>
                      <a:noFill/>
                    </a:lnB>
                  </a:tcPr>
                </a:tc>
                <a:tc>
                  <a:txBody>
                    <a:bodyPr/>
                    <a:lstStyle/>
                    <a:p>
                      <a:pPr algn="ctr" fontAlgn="b"/>
                      <a:r>
                        <a:rPr lang="en-US" sz="1400" b="0" i="0" u="none" strike="noStrike">
                          <a:solidFill>
                            <a:srgbClr val="000000"/>
                          </a:solidFill>
                          <a:latin typeface="Calibri"/>
                        </a:rPr>
                        <a:t>0.080</a:t>
                      </a:r>
                    </a:p>
                  </a:txBody>
                  <a:tcPr marL="6875" marR="6875" marT="6875" marB="0" anchor="b">
                    <a:lnL>
                      <a:noFill/>
                    </a:lnL>
                    <a:lnR>
                      <a:noFill/>
                    </a:lnR>
                    <a:lnT>
                      <a:noFill/>
                    </a:lnT>
                    <a:lnB>
                      <a:noFill/>
                    </a:lnB>
                  </a:tcPr>
                </a:tc>
                <a:tc>
                  <a:txBody>
                    <a:bodyPr/>
                    <a:lstStyle/>
                    <a:p>
                      <a:pPr algn="ctr" fontAlgn="b"/>
                      <a:r>
                        <a:rPr lang="en-US" sz="1400" b="0" i="0" u="none" strike="noStrike">
                          <a:solidFill>
                            <a:srgbClr val="000000"/>
                          </a:solidFill>
                          <a:latin typeface="Calibri"/>
                        </a:rPr>
                        <a:t>0.847</a:t>
                      </a:r>
                    </a:p>
                  </a:txBody>
                  <a:tcPr marL="6875" marR="6875" marT="6875" marB="0" anchor="b">
                    <a:lnL>
                      <a:noFill/>
                    </a:lnL>
                    <a:lnR>
                      <a:noFill/>
                    </a:lnR>
                    <a:lnT>
                      <a:noFill/>
                    </a:lnT>
                    <a:lnB>
                      <a:noFill/>
                    </a:lnB>
                  </a:tcPr>
                </a:tc>
                <a:tc>
                  <a:txBody>
                    <a:bodyPr/>
                    <a:lstStyle/>
                    <a:p>
                      <a:pPr algn="ctr" fontAlgn="b"/>
                      <a:r>
                        <a:rPr lang="en-US" sz="1400" b="0" i="0" u="none" strike="noStrike">
                          <a:solidFill>
                            <a:srgbClr val="000000"/>
                          </a:solidFill>
                          <a:latin typeface="Calibri"/>
                        </a:rPr>
                        <a:t>0.743</a:t>
                      </a:r>
                    </a:p>
                  </a:txBody>
                  <a:tcPr marL="6875" marR="6875" marT="6875" marB="0" anchor="b">
                    <a:lnL>
                      <a:noFill/>
                    </a:lnL>
                    <a:lnR>
                      <a:noFill/>
                    </a:lnR>
                    <a:lnT>
                      <a:noFill/>
                    </a:lnT>
                    <a:lnB>
                      <a:noFill/>
                    </a:lnB>
                  </a:tcPr>
                </a:tc>
                <a:tc>
                  <a:txBody>
                    <a:bodyPr/>
                    <a:lstStyle/>
                    <a:p>
                      <a:pPr algn="ctr" fontAlgn="b"/>
                      <a:r>
                        <a:rPr lang="en-US" sz="1400" b="0" i="0" u="none" strike="noStrike">
                          <a:solidFill>
                            <a:srgbClr val="000000"/>
                          </a:solidFill>
                          <a:latin typeface="Calibri"/>
                        </a:rPr>
                        <a:t>0.779</a:t>
                      </a:r>
                    </a:p>
                  </a:txBody>
                  <a:tcPr marL="6875" marR="6875" marT="6875" marB="0" anchor="b">
                    <a:lnL>
                      <a:noFill/>
                    </a:lnL>
                    <a:lnR>
                      <a:noFill/>
                    </a:lnR>
                    <a:lnT>
                      <a:noFill/>
                    </a:lnT>
                    <a:lnB>
                      <a:noFill/>
                    </a:lnB>
                  </a:tcPr>
                </a:tc>
                <a:tc>
                  <a:txBody>
                    <a:bodyPr/>
                    <a:lstStyle/>
                    <a:p>
                      <a:pPr algn="ctr" fontAlgn="b"/>
                      <a:r>
                        <a:rPr lang="en-US" sz="1400" b="0" i="0" u="none" strike="noStrike" dirty="0">
                          <a:solidFill>
                            <a:srgbClr val="000000"/>
                          </a:solidFill>
                          <a:latin typeface="Calibri"/>
                        </a:rPr>
                        <a:t>0.876</a:t>
                      </a:r>
                    </a:p>
                  </a:txBody>
                  <a:tcPr marL="6875" marR="6875" marT="6875" marB="0" anchor="b">
                    <a:lnL>
                      <a:noFill/>
                    </a:lnL>
                    <a:lnR>
                      <a:noFill/>
                    </a:lnR>
                    <a:lnT>
                      <a:noFill/>
                    </a:lnT>
                    <a:lnB>
                      <a:noFill/>
                    </a:lnB>
                  </a:tcPr>
                </a:tc>
                <a:tc>
                  <a:txBody>
                    <a:bodyPr/>
                    <a:lstStyle/>
                    <a:p>
                      <a:pPr algn="ctr" fontAlgn="b"/>
                      <a:r>
                        <a:rPr lang="en-US" sz="1400" b="0" i="0" u="none" strike="noStrike">
                          <a:solidFill>
                            <a:srgbClr val="000000"/>
                          </a:solidFill>
                          <a:latin typeface="Calibri"/>
                        </a:rPr>
                        <a:t>1.000</a:t>
                      </a:r>
                    </a:p>
                  </a:txBody>
                  <a:tcPr marL="6875" marR="6875" marT="6875" marB="0" anchor="b">
                    <a:lnL>
                      <a:noFill/>
                    </a:lnL>
                    <a:lnR>
                      <a:noFill/>
                    </a:lnR>
                    <a:lnT>
                      <a:noFill/>
                    </a:lnT>
                    <a:lnB>
                      <a:noFill/>
                    </a:lnB>
                  </a:tcPr>
                </a:tc>
                <a:tc>
                  <a:txBody>
                    <a:bodyPr/>
                    <a:lstStyle/>
                    <a:p>
                      <a:pPr algn="ctr" fontAlgn="b"/>
                      <a:endParaRPr lang="en-US" sz="1400" b="0" i="0" u="none" strike="noStrike">
                        <a:solidFill>
                          <a:srgbClr val="000000"/>
                        </a:solidFill>
                        <a:latin typeface="Calibri"/>
                      </a:endParaRPr>
                    </a:p>
                  </a:txBody>
                  <a:tcPr marL="6875" marR="6875" marT="6875" marB="0" anchor="b">
                    <a:lnL>
                      <a:noFill/>
                    </a:lnL>
                    <a:lnR>
                      <a:noFill/>
                    </a:lnR>
                    <a:lnT>
                      <a:noFill/>
                    </a:lnT>
                    <a:lnB>
                      <a:noFill/>
                    </a:lnB>
                  </a:tcPr>
                </a:tc>
              </a:tr>
              <a:tr h="440042">
                <a:tc>
                  <a:txBody>
                    <a:bodyPr/>
                    <a:lstStyle/>
                    <a:p>
                      <a:pPr algn="l" fontAlgn="b"/>
                      <a:r>
                        <a:rPr lang="en-US" sz="1400" b="1" i="0" u="none" strike="noStrike">
                          <a:solidFill>
                            <a:srgbClr val="000000"/>
                          </a:solidFill>
                          <a:latin typeface="Calibri"/>
                        </a:rPr>
                        <a:t>7.The share of R&amp;D expenditure in GDP</a:t>
                      </a:r>
                    </a:p>
                  </a:txBody>
                  <a:tcPr marL="6875" marR="6875" marT="687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0.725</a:t>
                      </a:r>
                    </a:p>
                  </a:txBody>
                  <a:tcPr marL="6875" marR="6875" marT="687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latin typeface="Calibri"/>
                        </a:rPr>
                        <a:t>0.036</a:t>
                      </a:r>
                    </a:p>
                  </a:txBody>
                  <a:tcPr marL="6875" marR="6875" marT="687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latin typeface="Calibri"/>
                        </a:rPr>
                        <a:t>-0.160</a:t>
                      </a:r>
                    </a:p>
                  </a:txBody>
                  <a:tcPr marL="6875" marR="6875" marT="687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latin typeface="Calibri"/>
                        </a:rPr>
                        <a:t>-0.151</a:t>
                      </a:r>
                    </a:p>
                  </a:txBody>
                  <a:tcPr marL="6875" marR="6875" marT="687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latin typeface="Calibri"/>
                        </a:rPr>
                        <a:t>-0.075</a:t>
                      </a:r>
                    </a:p>
                  </a:txBody>
                  <a:tcPr marL="6875" marR="6875" marT="687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latin typeface="Calibri"/>
                        </a:rPr>
                        <a:t>-0.079</a:t>
                      </a:r>
                    </a:p>
                  </a:txBody>
                  <a:tcPr marL="6875" marR="6875" marT="687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latin typeface="Calibri"/>
                        </a:rPr>
                        <a:t>1.000</a:t>
                      </a:r>
                    </a:p>
                  </a:txBody>
                  <a:tcPr marL="6875" marR="6875" marT="6875"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7" name="等腰三角形 6"/>
          <p:cNvSpPr/>
          <p:nvPr/>
        </p:nvSpPr>
        <p:spPr>
          <a:xfrm>
            <a:off x="5148064" y="3356992"/>
            <a:ext cx="2520280" cy="1872208"/>
          </a:xfrm>
          <a:prstGeom prst="triangle">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Analysis: Multivariate Regressions</a:t>
            </a:r>
            <a:endParaRPr lang="en-US" dirty="0"/>
          </a:p>
        </p:txBody>
      </p:sp>
      <p:graphicFrame>
        <p:nvGraphicFramePr>
          <p:cNvPr id="4" name="表格 3"/>
          <p:cNvGraphicFramePr>
            <a:graphicFrameLocks noGrp="1"/>
          </p:cNvGraphicFramePr>
          <p:nvPr/>
        </p:nvGraphicFramePr>
        <p:xfrm>
          <a:off x="1619672" y="1700808"/>
          <a:ext cx="5870008" cy="4624292"/>
        </p:xfrm>
        <a:graphic>
          <a:graphicData uri="http://schemas.openxmlformats.org/drawingml/2006/table">
            <a:tbl>
              <a:tblPr/>
              <a:tblGrid>
                <a:gridCol w="3842684"/>
                <a:gridCol w="1015371"/>
                <a:gridCol w="1011953"/>
              </a:tblGrid>
              <a:tr h="261555">
                <a:tc>
                  <a:txBody>
                    <a:bodyPr/>
                    <a:lstStyle/>
                    <a:p>
                      <a:pPr algn="ctr" fontAlgn="b"/>
                      <a:r>
                        <a:rPr lang="en-US" sz="1400" b="1" i="0" u="none" strike="noStrike" dirty="0">
                          <a:solidFill>
                            <a:srgbClr val="000000"/>
                          </a:solidFill>
                          <a:latin typeface="Calibri"/>
                        </a:rPr>
                        <a:t> </a:t>
                      </a:r>
                    </a:p>
                  </a:txBody>
                  <a:tcPr marL="9195" marR="9195" marT="91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Model 1</a:t>
                      </a:r>
                    </a:p>
                  </a:txBody>
                  <a:tcPr marL="9195" marR="9195" marT="91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Model 2</a:t>
                      </a:r>
                    </a:p>
                  </a:txBody>
                  <a:tcPr marL="9195" marR="9195" marT="91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1555">
                <a:tc>
                  <a:txBody>
                    <a:bodyPr/>
                    <a:lstStyle/>
                    <a:p>
                      <a:pPr algn="l" fontAlgn="b"/>
                      <a:r>
                        <a:rPr lang="en-US" sz="1400" b="1" i="0" u="none" strike="noStrike">
                          <a:solidFill>
                            <a:srgbClr val="000000"/>
                          </a:solidFill>
                          <a:latin typeface="Calibri"/>
                        </a:rPr>
                        <a:t>Overall infrastructure</a:t>
                      </a:r>
                    </a:p>
                  </a:txBody>
                  <a:tcPr marL="9195" marR="9195" marT="91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latin typeface="Calibri"/>
                        </a:rPr>
                        <a:t>1.95*</a:t>
                      </a:r>
                    </a:p>
                  </a:txBody>
                  <a:tcPr marL="9195" marR="9195" marT="91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latin typeface="Calibri"/>
                        </a:rPr>
                        <a:t>0.11</a:t>
                      </a:r>
                    </a:p>
                  </a:txBody>
                  <a:tcPr marL="9195" marR="9195" marT="9195" marB="0" anchor="b">
                    <a:lnL>
                      <a:noFill/>
                    </a:lnL>
                    <a:lnR>
                      <a:noFill/>
                    </a:lnR>
                    <a:lnT w="6350" cap="flat" cmpd="sng" algn="ctr">
                      <a:solidFill>
                        <a:srgbClr val="000000"/>
                      </a:solidFill>
                      <a:prstDash val="solid"/>
                      <a:round/>
                      <a:headEnd type="none" w="med" len="med"/>
                      <a:tailEnd type="none" w="med" len="med"/>
                    </a:lnT>
                    <a:lnB>
                      <a:noFill/>
                    </a:lnB>
                  </a:tcPr>
                </a:tc>
              </a:tr>
              <a:tr h="261555">
                <a:tc>
                  <a:txBody>
                    <a:bodyPr/>
                    <a:lstStyle/>
                    <a:p>
                      <a:pPr algn="l" fontAlgn="b"/>
                      <a:endParaRPr lang="en-US" sz="1400" b="1" i="0" u="none" strike="noStrike">
                        <a:solidFill>
                          <a:srgbClr val="000000"/>
                        </a:solidFill>
                        <a:latin typeface="Calibri"/>
                      </a:endParaRP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(0.90)</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(0.68)</a:t>
                      </a:r>
                    </a:p>
                  </a:txBody>
                  <a:tcPr marL="9195" marR="9195" marT="9195" marB="0" anchor="b">
                    <a:lnL>
                      <a:noFill/>
                    </a:lnL>
                    <a:lnR>
                      <a:noFill/>
                    </a:lnR>
                    <a:lnT>
                      <a:noFill/>
                    </a:lnT>
                    <a:lnB>
                      <a:noFill/>
                    </a:lnB>
                  </a:tcPr>
                </a:tc>
              </a:tr>
              <a:tr h="261555">
                <a:tc>
                  <a:txBody>
                    <a:bodyPr/>
                    <a:lstStyle/>
                    <a:p>
                      <a:pPr algn="l" fontAlgn="b"/>
                      <a:r>
                        <a:rPr lang="en-US" sz="1400" b="1" i="0" u="none" strike="noStrike">
                          <a:solidFill>
                            <a:srgbClr val="000000"/>
                          </a:solidFill>
                          <a:latin typeface="Calibri"/>
                        </a:rPr>
                        <a:t>Taxation</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-1.23</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-0.25</a:t>
                      </a:r>
                    </a:p>
                  </a:txBody>
                  <a:tcPr marL="9195" marR="9195" marT="9195" marB="0" anchor="b">
                    <a:lnL>
                      <a:noFill/>
                    </a:lnL>
                    <a:lnR>
                      <a:noFill/>
                    </a:lnR>
                    <a:lnT>
                      <a:noFill/>
                    </a:lnT>
                    <a:lnB>
                      <a:noFill/>
                    </a:lnB>
                  </a:tcPr>
                </a:tc>
              </a:tr>
              <a:tr h="261555">
                <a:tc>
                  <a:txBody>
                    <a:bodyPr/>
                    <a:lstStyle/>
                    <a:p>
                      <a:pPr algn="l" fontAlgn="b"/>
                      <a:endParaRPr lang="en-US" sz="1400" b="1" i="0" u="none" strike="noStrike">
                        <a:solidFill>
                          <a:srgbClr val="000000"/>
                        </a:solidFill>
                        <a:latin typeface="Calibri"/>
                      </a:endParaRP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(0.92)</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(0.67)</a:t>
                      </a:r>
                    </a:p>
                  </a:txBody>
                  <a:tcPr marL="9195" marR="9195" marT="9195" marB="0" anchor="b">
                    <a:lnL>
                      <a:noFill/>
                    </a:lnL>
                    <a:lnR>
                      <a:noFill/>
                    </a:lnR>
                    <a:lnT>
                      <a:noFill/>
                    </a:lnT>
                    <a:lnB>
                      <a:noFill/>
                    </a:lnB>
                  </a:tcPr>
                </a:tc>
              </a:tr>
              <a:tr h="261555">
                <a:tc>
                  <a:txBody>
                    <a:bodyPr/>
                    <a:lstStyle/>
                    <a:p>
                      <a:pPr algn="l" fontAlgn="b"/>
                      <a:r>
                        <a:rPr lang="en-US" sz="1400" b="1" i="0" u="none" strike="noStrike">
                          <a:solidFill>
                            <a:srgbClr val="000000"/>
                          </a:solidFill>
                          <a:latin typeface="Calibri"/>
                        </a:rPr>
                        <a:t>Protection of IPR</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-0.94</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0.2</a:t>
                      </a:r>
                    </a:p>
                  </a:txBody>
                  <a:tcPr marL="9195" marR="9195" marT="9195" marB="0" anchor="b">
                    <a:lnL>
                      <a:noFill/>
                    </a:lnL>
                    <a:lnR>
                      <a:noFill/>
                    </a:lnR>
                    <a:lnT>
                      <a:noFill/>
                    </a:lnT>
                    <a:lnB>
                      <a:noFill/>
                    </a:lnB>
                  </a:tcPr>
                </a:tc>
              </a:tr>
              <a:tr h="261555">
                <a:tc>
                  <a:txBody>
                    <a:bodyPr/>
                    <a:lstStyle/>
                    <a:p>
                      <a:pPr algn="l" fontAlgn="b"/>
                      <a:endParaRPr lang="en-US" sz="1400" b="1" i="0" u="none" strike="noStrike">
                        <a:solidFill>
                          <a:srgbClr val="000000"/>
                        </a:solidFill>
                        <a:latin typeface="Calibri"/>
                      </a:endParaRP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(1.03)</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(0.75)</a:t>
                      </a:r>
                    </a:p>
                  </a:txBody>
                  <a:tcPr marL="9195" marR="9195" marT="9195" marB="0" anchor="b">
                    <a:lnL>
                      <a:noFill/>
                    </a:lnL>
                    <a:lnR>
                      <a:noFill/>
                    </a:lnR>
                    <a:lnT>
                      <a:noFill/>
                    </a:lnT>
                    <a:lnB>
                      <a:noFill/>
                    </a:lnB>
                  </a:tcPr>
                </a:tc>
              </a:tr>
              <a:tr h="261555">
                <a:tc>
                  <a:txBody>
                    <a:bodyPr/>
                    <a:lstStyle/>
                    <a:p>
                      <a:pPr algn="l" fontAlgn="b"/>
                      <a:r>
                        <a:rPr lang="en-US" sz="1400" b="1" i="0" u="none" strike="noStrike">
                          <a:solidFill>
                            <a:srgbClr val="000000"/>
                          </a:solidFill>
                          <a:latin typeface="Calibri"/>
                        </a:rPr>
                        <a:t>Access to financial resources</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-0.45</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-0.14</a:t>
                      </a:r>
                    </a:p>
                  </a:txBody>
                  <a:tcPr marL="9195" marR="9195" marT="9195" marB="0" anchor="b">
                    <a:lnL>
                      <a:noFill/>
                    </a:lnL>
                    <a:lnR>
                      <a:noFill/>
                    </a:lnR>
                    <a:lnT>
                      <a:noFill/>
                    </a:lnT>
                    <a:lnB>
                      <a:noFill/>
                    </a:lnB>
                  </a:tcPr>
                </a:tc>
              </a:tr>
              <a:tr h="261555">
                <a:tc>
                  <a:txBody>
                    <a:bodyPr/>
                    <a:lstStyle/>
                    <a:p>
                      <a:pPr algn="l" fontAlgn="b"/>
                      <a:endParaRPr lang="en-US" sz="1400" b="1" i="0" u="none" strike="noStrike" dirty="0">
                        <a:solidFill>
                          <a:srgbClr val="000000"/>
                        </a:solidFill>
                        <a:latin typeface="Calibri"/>
                      </a:endParaRP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(0.58)</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(0.41)</a:t>
                      </a:r>
                    </a:p>
                  </a:txBody>
                  <a:tcPr marL="9195" marR="9195" marT="9195" marB="0" anchor="b">
                    <a:lnL>
                      <a:noFill/>
                    </a:lnL>
                    <a:lnR>
                      <a:noFill/>
                    </a:lnR>
                    <a:lnT>
                      <a:noFill/>
                    </a:lnT>
                    <a:lnB>
                      <a:noFill/>
                    </a:lnB>
                  </a:tcPr>
                </a:tc>
              </a:tr>
              <a:tr h="261555">
                <a:tc>
                  <a:txBody>
                    <a:bodyPr/>
                    <a:lstStyle/>
                    <a:p>
                      <a:pPr algn="l" fontAlgn="b"/>
                      <a:r>
                        <a:rPr lang="en-US" sz="1400" b="1" i="0" u="none" strike="noStrike" dirty="0">
                          <a:solidFill>
                            <a:srgbClr val="000000"/>
                          </a:solidFill>
                          <a:latin typeface="Calibri"/>
                        </a:rPr>
                        <a:t>Legal </a:t>
                      </a:r>
                      <a:r>
                        <a:rPr lang="en-US" sz="1400" b="1" i="0" u="none" strike="noStrike" dirty="0" smtClean="0">
                          <a:solidFill>
                            <a:srgbClr val="000000"/>
                          </a:solidFill>
                          <a:latin typeface="Calibri"/>
                        </a:rPr>
                        <a:t>guarantee </a:t>
                      </a:r>
                      <a:r>
                        <a:rPr lang="en-US" sz="1400" b="1" i="0" u="none" strike="noStrike" dirty="0">
                          <a:solidFill>
                            <a:srgbClr val="000000"/>
                          </a:solidFill>
                          <a:latin typeface="Calibri"/>
                        </a:rPr>
                        <a:t>of performance of contract</a:t>
                      </a:r>
                    </a:p>
                  </a:txBody>
                  <a:tcPr marL="9195" marR="9195" marT="9195" marB="0" anchor="b">
                    <a:lnL>
                      <a:noFill/>
                    </a:lnL>
                    <a:lnR>
                      <a:noFill/>
                    </a:lnR>
                    <a:lnT>
                      <a:noFill/>
                    </a:lnT>
                    <a:lnB>
                      <a:noFill/>
                    </a:lnB>
                  </a:tcPr>
                </a:tc>
                <a:tc>
                  <a:txBody>
                    <a:bodyPr/>
                    <a:lstStyle/>
                    <a:p>
                      <a:pPr algn="ctr" fontAlgn="b"/>
                      <a:r>
                        <a:rPr lang="en-US" sz="1200" b="0" i="0" u="none" strike="noStrike">
                          <a:solidFill>
                            <a:srgbClr val="000000"/>
                          </a:solidFill>
                          <a:latin typeface="Calibri"/>
                        </a:rPr>
                        <a:t>0.46</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0.57</a:t>
                      </a:r>
                    </a:p>
                  </a:txBody>
                  <a:tcPr marL="9195" marR="9195" marT="9195" marB="0" anchor="b">
                    <a:lnL>
                      <a:noFill/>
                    </a:lnL>
                    <a:lnR>
                      <a:noFill/>
                    </a:lnR>
                    <a:lnT>
                      <a:noFill/>
                    </a:lnT>
                    <a:lnB>
                      <a:noFill/>
                    </a:lnB>
                  </a:tcPr>
                </a:tc>
              </a:tr>
              <a:tr h="261555">
                <a:tc>
                  <a:txBody>
                    <a:bodyPr/>
                    <a:lstStyle/>
                    <a:p>
                      <a:pPr algn="l" fontAlgn="b"/>
                      <a:endParaRPr lang="en-US" sz="1400" b="1" i="0" u="none" strike="noStrike" dirty="0">
                        <a:solidFill>
                          <a:srgbClr val="000000"/>
                        </a:solidFill>
                        <a:latin typeface="Calibri"/>
                      </a:endParaRP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(1.03)</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(0.74)</a:t>
                      </a:r>
                    </a:p>
                  </a:txBody>
                  <a:tcPr marL="9195" marR="9195" marT="9195" marB="0" anchor="b">
                    <a:lnL>
                      <a:noFill/>
                    </a:lnL>
                    <a:lnR>
                      <a:noFill/>
                    </a:lnR>
                    <a:lnT>
                      <a:noFill/>
                    </a:lnT>
                    <a:lnB>
                      <a:noFill/>
                    </a:lnB>
                  </a:tcPr>
                </a:tc>
              </a:tr>
              <a:tr h="261555">
                <a:tc>
                  <a:txBody>
                    <a:bodyPr/>
                    <a:lstStyle/>
                    <a:p>
                      <a:pPr algn="l" fontAlgn="b"/>
                      <a:r>
                        <a:rPr lang="en-US" sz="1400" b="1" i="0" u="none" strike="noStrike" dirty="0">
                          <a:solidFill>
                            <a:srgbClr val="000000"/>
                          </a:solidFill>
                          <a:latin typeface="Calibri"/>
                        </a:rPr>
                        <a:t>The share of R&amp;D expenditure in GDP</a:t>
                      </a:r>
                    </a:p>
                  </a:txBody>
                  <a:tcPr marL="9195" marR="9195" marT="9195" marB="0" anchor="b">
                    <a:lnL>
                      <a:noFill/>
                    </a:lnL>
                    <a:lnR>
                      <a:noFill/>
                    </a:lnR>
                    <a:lnT>
                      <a:noFill/>
                    </a:lnT>
                    <a:lnB>
                      <a:noFill/>
                    </a:lnB>
                  </a:tcPr>
                </a:tc>
                <a:tc>
                  <a:txBody>
                    <a:bodyPr/>
                    <a:lstStyle/>
                    <a:p>
                      <a:pPr algn="ctr" fontAlgn="b"/>
                      <a:endParaRPr lang="en-US" sz="1200" b="0" i="0" u="none" strike="noStrike" dirty="0">
                        <a:solidFill>
                          <a:srgbClr val="000000"/>
                        </a:solidFill>
                        <a:latin typeface="Calibri"/>
                      </a:endParaRP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1.55***</a:t>
                      </a:r>
                    </a:p>
                  </a:txBody>
                  <a:tcPr marL="9195" marR="9195" marT="9195" marB="0" anchor="b">
                    <a:lnL>
                      <a:noFill/>
                    </a:lnL>
                    <a:lnR>
                      <a:noFill/>
                    </a:lnR>
                    <a:lnT>
                      <a:noFill/>
                    </a:lnT>
                    <a:lnB>
                      <a:noFill/>
                    </a:lnB>
                  </a:tcPr>
                </a:tc>
              </a:tr>
              <a:tr h="261555">
                <a:tc>
                  <a:txBody>
                    <a:bodyPr/>
                    <a:lstStyle/>
                    <a:p>
                      <a:pPr algn="l" fontAlgn="b"/>
                      <a:endParaRPr lang="en-US" sz="1400" b="1" i="0" u="none" strike="noStrike" dirty="0">
                        <a:solidFill>
                          <a:srgbClr val="000000"/>
                        </a:solidFill>
                        <a:latin typeface="Calibri"/>
                      </a:endParaRPr>
                    </a:p>
                  </a:txBody>
                  <a:tcPr marL="9195" marR="9195" marT="9195" marB="0" anchor="b">
                    <a:lnL>
                      <a:noFill/>
                    </a:lnL>
                    <a:lnR>
                      <a:noFill/>
                    </a:lnR>
                    <a:lnT>
                      <a:noFill/>
                    </a:lnT>
                    <a:lnB>
                      <a:noFill/>
                    </a:lnB>
                  </a:tcPr>
                </a:tc>
                <a:tc>
                  <a:txBody>
                    <a:bodyPr/>
                    <a:lstStyle/>
                    <a:p>
                      <a:pPr algn="ctr" fontAlgn="b"/>
                      <a:endParaRPr lang="en-US" sz="1200" b="0" i="0" u="none" strike="noStrike" dirty="0">
                        <a:solidFill>
                          <a:srgbClr val="000000"/>
                        </a:solidFill>
                        <a:latin typeface="Calibri"/>
                      </a:endParaRP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(0.20)</a:t>
                      </a:r>
                    </a:p>
                  </a:txBody>
                  <a:tcPr marL="9195" marR="9195" marT="9195" marB="0" anchor="b">
                    <a:lnL>
                      <a:noFill/>
                    </a:lnL>
                    <a:lnR>
                      <a:noFill/>
                    </a:lnR>
                    <a:lnT>
                      <a:noFill/>
                    </a:lnT>
                    <a:lnB>
                      <a:noFill/>
                    </a:lnB>
                  </a:tcPr>
                </a:tc>
              </a:tr>
              <a:tr h="261555">
                <a:tc>
                  <a:txBody>
                    <a:bodyPr/>
                    <a:lstStyle/>
                    <a:p>
                      <a:pPr algn="l" fontAlgn="b"/>
                      <a:r>
                        <a:rPr lang="en-US" sz="1400" b="1" i="0" u="none" strike="noStrike">
                          <a:solidFill>
                            <a:srgbClr val="000000"/>
                          </a:solidFill>
                          <a:latin typeface="Calibri"/>
                        </a:rPr>
                        <a:t>Constant</a:t>
                      </a:r>
                    </a:p>
                  </a:txBody>
                  <a:tcPr marL="9195" marR="9195" marT="9195" marB="0" anchor="b">
                    <a:lnL>
                      <a:noFill/>
                    </a:lnL>
                    <a:lnR>
                      <a:noFill/>
                    </a:lnR>
                    <a:lnT>
                      <a:noFill/>
                    </a:lnT>
                    <a:lnB>
                      <a:noFill/>
                    </a:lnB>
                  </a:tcPr>
                </a:tc>
                <a:tc>
                  <a:txBody>
                    <a:bodyPr/>
                    <a:lstStyle/>
                    <a:p>
                      <a:pPr algn="ctr" fontAlgn="b"/>
                      <a:r>
                        <a:rPr lang="en-US" sz="1200" b="0" i="0" u="none" strike="noStrike">
                          <a:solidFill>
                            <a:srgbClr val="000000"/>
                          </a:solidFill>
                          <a:latin typeface="Calibri"/>
                        </a:rPr>
                        <a:t>2.98</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-5.58</a:t>
                      </a:r>
                    </a:p>
                  </a:txBody>
                  <a:tcPr marL="9195" marR="9195" marT="9195" marB="0" anchor="b">
                    <a:lnL>
                      <a:noFill/>
                    </a:lnL>
                    <a:lnR>
                      <a:noFill/>
                    </a:lnR>
                    <a:lnT>
                      <a:noFill/>
                    </a:lnT>
                    <a:lnB>
                      <a:noFill/>
                    </a:lnB>
                  </a:tcPr>
                </a:tc>
              </a:tr>
              <a:tr h="219706">
                <a:tc>
                  <a:txBody>
                    <a:bodyPr/>
                    <a:lstStyle/>
                    <a:p>
                      <a:pPr algn="l" fontAlgn="b"/>
                      <a:endParaRPr lang="en-US" sz="1100" b="0" i="0" u="none" strike="noStrike" dirty="0">
                        <a:solidFill>
                          <a:srgbClr val="000000"/>
                        </a:solidFill>
                        <a:latin typeface="Calibri"/>
                      </a:endParaRP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(3.89)</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(2.98)</a:t>
                      </a:r>
                    </a:p>
                  </a:txBody>
                  <a:tcPr marL="9195" marR="9195" marT="9195" marB="0" anchor="b">
                    <a:lnL>
                      <a:noFill/>
                    </a:lnL>
                    <a:lnR>
                      <a:noFill/>
                    </a:lnR>
                    <a:lnT>
                      <a:noFill/>
                    </a:lnT>
                    <a:lnB>
                      <a:noFill/>
                    </a:lnB>
                  </a:tcPr>
                </a:tc>
              </a:tr>
              <a:tr h="219706">
                <a:tc>
                  <a:txBody>
                    <a:bodyPr/>
                    <a:lstStyle/>
                    <a:p>
                      <a:pPr algn="l" fontAlgn="b"/>
                      <a:endParaRPr lang="en-US" sz="1100" b="0" i="0" u="none" strike="noStrike">
                        <a:solidFill>
                          <a:srgbClr val="000000"/>
                        </a:solidFill>
                        <a:latin typeface="Calibri"/>
                      </a:endParaRPr>
                    </a:p>
                  </a:txBody>
                  <a:tcPr marL="9195" marR="9195" marT="9195" marB="0" anchor="b">
                    <a:lnL>
                      <a:noFill/>
                    </a:lnL>
                    <a:lnR>
                      <a:noFill/>
                    </a:lnR>
                    <a:lnT>
                      <a:noFill/>
                    </a:lnT>
                    <a:lnB>
                      <a:noFill/>
                    </a:lnB>
                  </a:tcPr>
                </a:tc>
                <a:tc>
                  <a:txBody>
                    <a:bodyPr/>
                    <a:lstStyle/>
                    <a:p>
                      <a:pPr algn="ctr" fontAlgn="b"/>
                      <a:endParaRPr lang="en-US" sz="1200" b="0" i="0" u="none" strike="noStrike" dirty="0">
                        <a:solidFill>
                          <a:srgbClr val="000000"/>
                        </a:solidFill>
                        <a:latin typeface="Calibri"/>
                      </a:endParaRPr>
                    </a:p>
                  </a:txBody>
                  <a:tcPr marL="9195" marR="9195" marT="9195" marB="0" anchor="b">
                    <a:lnL>
                      <a:noFill/>
                    </a:lnL>
                    <a:lnR>
                      <a:noFill/>
                    </a:lnR>
                    <a:lnT>
                      <a:noFill/>
                    </a:lnT>
                    <a:lnB>
                      <a:noFill/>
                    </a:lnB>
                  </a:tcPr>
                </a:tc>
                <a:tc>
                  <a:txBody>
                    <a:bodyPr/>
                    <a:lstStyle/>
                    <a:p>
                      <a:pPr algn="ctr" fontAlgn="b"/>
                      <a:endParaRPr lang="en-US" sz="1200" b="0" i="0" u="none" strike="noStrike" dirty="0">
                        <a:solidFill>
                          <a:srgbClr val="000000"/>
                        </a:solidFill>
                        <a:latin typeface="Calibri"/>
                      </a:endParaRPr>
                    </a:p>
                  </a:txBody>
                  <a:tcPr marL="9195" marR="9195" marT="9195" marB="0" anchor="b">
                    <a:lnL>
                      <a:noFill/>
                    </a:lnL>
                    <a:lnR>
                      <a:noFill/>
                    </a:lnR>
                    <a:lnT>
                      <a:noFill/>
                    </a:lnT>
                    <a:lnB>
                      <a:noFill/>
                    </a:lnB>
                  </a:tcPr>
                </a:tc>
              </a:tr>
              <a:tr h="261555">
                <a:tc>
                  <a:txBody>
                    <a:bodyPr/>
                    <a:lstStyle/>
                    <a:p>
                      <a:pPr algn="l" fontAlgn="b"/>
                      <a:r>
                        <a:rPr lang="en-US" sz="1400" b="1" i="0" u="none" strike="noStrike">
                          <a:solidFill>
                            <a:srgbClr val="000000"/>
                          </a:solidFill>
                          <a:latin typeface="Calibri"/>
                        </a:rPr>
                        <a:t>Obs.</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68</a:t>
                      </a:r>
                    </a:p>
                  </a:txBody>
                  <a:tcPr marL="9195" marR="9195" marT="9195"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68</a:t>
                      </a:r>
                    </a:p>
                  </a:txBody>
                  <a:tcPr marL="9195" marR="9195" marT="9195" marB="0" anchor="b">
                    <a:lnL>
                      <a:noFill/>
                    </a:lnL>
                    <a:lnR>
                      <a:noFill/>
                    </a:lnR>
                    <a:lnT>
                      <a:noFill/>
                    </a:lnT>
                    <a:lnB>
                      <a:noFill/>
                    </a:lnB>
                  </a:tcPr>
                </a:tc>
              </a:tr>
              <a:tr h="261555">
                <a:tc>
                  <a:txBody>
                    <a:bodyPr/>
                    <a:lstStyle/>
                    <a:p>
                      <a:pPr algn="l" fontAlgn="b"/>
                      <a:r>
                        <a:rPr lang="en-US" sz="1400" b="1" i="0" u="none" strike="noStrike" dirty="0">
                          <a:solidFill>
                            <a:srgbClr val="000000"/>
                          </a:solidFill>
                          <a:latin typeface="Calibri"/>
                        </a:rPr>
                        <a:t>R</a:t>
                      </a:r>
                      <a:r>
                        <a:rPr lang="en-US" sz="1400" b="1" i="0" u="none" strike="noStrike" baseline="30000" dirty="0">
                          <a:solidFill>
                            <a:srgbClr val="000000"/>
                          </a:solidFill>
                          <a:latin typeface="Calibri"/>
                        </a:rPr>
                        <a:t>2</a:t>
                      </a:r>
                    </a:p>
                  </a:txBody>
                  <a:tcPr marL="9195" marR="9195" marT="91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0.094</a:t>
                      </a:r>
                    </a:p>
                  </a:txBody>
                  <a:tcPr marL="9195" marR="9195" marT="91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0.547</a:t>
                      </a:r>
                    </a:p>
                  </a:txBody>
                  <a:tcPr marL="9195" marR="9195" marT="9195" marB="0" anchor="b">
                    <a:lnL>
                      <a:noFill/>
                    </a:lnL>
                    <a:lnR>
                      <a:noFill/>
                    </a:lnR>
                    <a:lnT>
                      <a:noFill/>
                    </a:lnT>
                    <a:lnB w="6350" cap="flat" cmpd="sng" algn="ctr">
                      <a:solidFill>
                        <a:srgbClr val="000000"/>
                      </a:solidFill>
                      <a:prstDash val="solid"/>
                      <a:round/>
                      <a:headEnd type="none" w="med" len="med"/>
                      <a:tailEnd type="none" w="med" len="med"/>
                    </a:lnB>
                  </a:tcPr>
                </a:tc>
              </a:tr>
            </a:tbl>
          </a:graphicData>
        </a:graphic>
      </p:graphicFrame>
      <p:sp>
        <p:nvSpPr>
          <p:cNvPr id="5" name="圆角矩形 4"/>
          <p:cNvSpPr/>
          <p:nvPr/>
        </p:nvSpPr>
        <p:spPr>
          <a:xfrm>
            <a:off x="1547664" y="4581128"/>
            <a:ext cx="5760640" cy="288032"/>
          </a:xfrm>
          <a:prstGeom prst="roundRect">
            <a:avLst/>
          </a:prstGeom>
          <a:no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圆角矩形 6"/>
          <p:cNvSpPr/>
          <p:nvPr/>
        </p:nvSpPr>
        <p:spPr>
          <a:xfrm>
            <a:off x="1547664" y="1988840"/>
            <a:ext cx="4824536" cy="288032"/>
          </a:xfrm>
          <a:prstGeom prst="roundRect">
            <a:avLst/>
          </a:prstGeom>
          <a:no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043608" y="1268760"/>
            <a:ext cx="7200800" cy="369332"/>
          </a:xfrm>
          <a:prstGeom prst="rect">
            <a:avLst/>
          </a:prstGeom>
          <a:noFill/>
        </p:spPr>
        <p:txBody>
          <a:bodyPr wrap="square" rtlCol="0">
            <a:spAutoFit/>
          </a:bodyPr>
          <a:lstStyle/>
          <a:p>
            <a:r>
              <a:rPr lang="en-US" dirty="0" smtClean="0"/>
              <a:t>OLS Regression on the share of technology contract turnover in local GDP</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Tentative Conclusions</a:t>
            </a:r>
            <a:endParaRPr lang="en-US" dirty="0"/>
          </a:p>
        </p:txBody>
      </p:sp>
      <p:sp>
        <p:nvSpPr>
          <p:cNvPr id="3" name="内容占位符 2"/>
          <p:cNvSpPr>
            <a:spLocks noGrp="1"/>
          </p:cNvSpPr>
          <p:nvPr>
            <p:ph idx="1"/>
          </p:nvPr>
        </p:nvSpPr>
        <p:spPr/>
        <p:txBody>
          <a:bodyPr/>
          <a:lstStyle/>
          <a:p>
            <a:r>
              <a:rPr lang="en-US" dirty="0" smtClean="0"/>
              <a:t>Direct R&amp;D expenditure is strongly and positively associated with technology contract turnover</a:t>
            </a:r>
          </a:p>
          <a:p>
            <a:r>
              <a:rPr lang="en-US" dirty="0" smtClean="0"/>
              <a:t>Business environment relevant public services provided by local governments seem to have weak relationship with innovation outcomes.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dirty="0" smtClean="0"/>
              <a:t>Limitations and Future Work</a:t>
            </a:r>
            <a:endParaRPr lang="en-US" dirty="0"/>
          </a:p>
        </p:txBody>
      </p:sp>
      <p:sp>
        <p:nvSpPr>
          <p:cNvPr id="3" name="内容占位符 2"/>
          <p:cNvSpPr>
            <a:spLocks noGrp="1"/>
          </p:cNvSpPr>
          <p:nvPr>
            <p:ph idx="1"/>
          </p:nvPr>
        </p:nvSpPr>
        <p:spPr/>
        <p:txBody>
          <a:bodyPr>
            <a:normAutofit lnSpcReduction="10000"/>
          </a:bodyPr>
          <a:lstStyle/>
          <a:p>
            <a:r>
              <a:rPr lang="en-US" dirty="0" smtClean="0"/>
              <a:t>Limitations</a:t>
            </a:r>
          </a:p>
          <a:p>
            <a:pPr lvl="1"/>
            <a:r>
              <a:rPr lang="en-US" dirty="0" smtClean="0"/>
              <a:t>Small sample</a:t>
            </a:r>
          </a:p>
          <a:p>
            <a:pPr lvl="1"/>
            <a:r>
              <a:rPr lang="en-US" dirty="0" smtClean="0"/>
              <a:t>Only quantitative data</a:t>
            </a:r>
          </a:p>
          <a:p>
            <a:pPr lvl="1"/>
            <a:r>
              <a:rPr lang="en-US" dirty="0" smtClean="0"/>
              <a:t>Simple model</a:t>
            </a:r>
          </a:p>
          <a:p>
            <a:r>
              <a:rPr lang="en-US" dirty="0" smtClean="0"/>
              <a:t>Directions for future work</a:t>
            </a:r>
          </a:p>
          <a:p>
            <a:pPr lvl="1"/>
            <a:r>
              <a:rPr lang="en-US" dirty="0" smtClean="0"/>
              <a:t>Refine the questionnaire</a:t>
            </a:r>
          </a:p>
          <a:p>
            <a:pPr lvl="1"/>
            <a:r>
              <a:rPr lang="en-US" dirty="0" smtClean="0"/>
              <a:t>Collect qualitative data</a:t>
            </a:r>
          </a:p>
          <a:p>
            <a:pPr lvl="2"/>
            <a:r>
              <a:rPr lang="en-US" dirty="0" smtClean="0"/>
              <a:t>Search of meaning</a:t>
            </a:r>
          </a:p>
          <a:p>
            <a:pPr lvl="2"/>
            <a:r>
              <a:rPr lang="en-US" dirty="0" smtClean="0"/>
              <a:t>Specifications for model-building</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2852936"/>
            <a:ext cx="8229600" cy="1143000"/>
          </a:xfrm>
        </p:spPr>
        <p:txBody>
          <a:bodyPr/>
          <a:lstStyle/>
          <a:p>
            <a:r>
              <a:rPr lang="en-US" dirty="0" smtClean="0"/>
              <a:t>Thank You!</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15802</TotalTime>
  <Words>1423</Words>
  <Application>Microsoft Office PowerPoint</Application>
  <PresentationFormat>On-screen Show (4:3)</PresentationFormat>
  <Paragraphs>372</Paragraphs>
  <Slides>20</Slides>
  <Notes>10</Notes>
  <HiddenSlides>0</HiddenSlides>
  <MMClips>0</MMClips>
  <ScaleCrop>false</ScaleCrop>
  <HeadingPairs>
    <vt:vector size="4" baseType="variant">
      <vt:variant>
        <vt:lpstr>Theme</vt:lpstr>
      </vt:variant>
      <vt:variant>
        <vt:i4>3</vt:i4>
      </vt:variant>
      <vt:variant>
        <vt:lpstr>Slide Titles</vt:lpstr>
      </vt:variant>
      <vt:variant>
        <vt:i4>20</vt:i4>
      </vt:variant>
    </vt:vector>
  </HeadingPairs>
  <TitlesOfParts>
    <vt:vector size="23" baseType="lpstr">
      <vt:lpstr>Office Theme</vt:lpstr>
      <vt:lpstr>自定义设计方案</vt:lpstr>
      <vt:lpstr>1_自定义设计方案</vt:lpstr>
      <vt:lpstr>PowerPoint Presentation</vt:lpstr>
      <vt:lpstr>Outline</vt:lpstr>
      <vt:lpstr>Background:  Innovation and Its Role</vt:lpstr>
      <vt:lpstr>Background: The Context of China</vt:lpstr>
      <vt:lpstr>Research Question</vt:lpstr>
      <vt:lpstr>Data: Sources</vt:lpstr>
      <vt:lpstr>Data: Key Variables</vt:lpstr>
      <vt:lpstr>Data: The Quality of Public Services</vt:lpstr>
      <vt:lpstr>Data: The Quality of Public Services</vt:lpstr>
      <vt:lpstr>Data: The Quality of Public Services</vt:lpstr>
      <vt:lpstr>Data: The Quality of Public Services</vt:lpstr>
      <vt:lpstr>Data: The Quality of Public Services</vt:lpstr>
      <vt:lpstr>Data: Direct Support from Government</vt:lpstr>
      <vt:lpstr>Data: Technology Contract Turnover (CNY100m)</vt:lpstr>
      <vt:lpstr>Data: Innovation Outcome</vt:lpstr>
      <vt:lpstr>Analysis: Correlations</vt:lpstr>
      <vt:lpstr>Analysis: Multivariate Regressions</vt:lpstr>
      <vt:lpstr>Tentative Conclusions</vt:lpstr>
      <vt:lpstr>Limitations and Future Work</vt:lpstr>
      <vt:lpstr>Thank You!</vt:lpstr>
    </vt:vector>
  </TitlesOfParts>
  <Company>NTU HSS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Service Performance and Innovation</dc:title>
  <dc:creator>MengYu</dc:creator>
  <cp:lastModifiedBy>BesharovGA</cp:lastModifiedBy>
  <cp:revision>639</cp:revision>
  <dcterms:created xsi:type="dcterms:W3CDTF">2013-05-10T07:03:09Z</dcterms:created>
  <dcterms:modified xsi:type="dcterms:W3CDTF">2014-01-15T13:55:47Z</dcterms:modified>
</cp:coreProperties>
</file>